
<file path=[Content_Types].xml><?xml version="1.0" encoding="utf-8"?>
<Types xmlns="http://schemas.openxmlformats.org/package/2006/content-types">
  <Default Extension="bin" ContentType="application/vnd.openxmlformats-officedocument.oleObject"/>
  <Default Extension="fntdata" ContentType="application/x-fontdata"/>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42"/>
  </p:notesMasterIdLst>
  <p:sldIdLst>
    <p:sldId id="256" r:id="rId2"/>
    <p:sldId id="258" r:id="rId3"/>
    <p:sldId id="259" r:id="rId4"/>
    <p:sldId id="260" r:id="rId5"/>
    <p:sldId id="261" r:id="rId6"/>
    <p:sldId id="297" r:id="rId7"/>
    <p:sldId id="296" r:id="rId8"/>
    <p:sldId id="262" r:id="rId9"/>
    <p:sldId id="298" r:id="rId10"/>
    <p:sldId id="304" r:id="rId11"/>
    <p:sldId id="295" r:id="rId12"/>
    <p:sldId id="299" r:id="rId13"/>
    <p:sldId id="305" r:id="rId14"/>
    <p:sldId id="300" r:id="rId15"/>
    <p:sldId id="302" r:id="rId16"/>
    <p:sldId id="272" r:id="rId17"/>
    <p:sldId id="273" r:id="rId18"/>
    <p:sldId id="274" r:id="rId19"/>
    <p:sldId id="275" r:id="rId20"/>
    <p:sldId id="276" r:id="rId21"/>
    <p:sldId id="277" r:id="rId22"/>
    <p:sldId id="279" r:id="rId23"/>
    <p:sldId id="278" r:id="rId24"/>
    <p:sldId id="280" r:id="rId25"/>
    <p:sldId id="281" r:id="rId26"/>
    <p:sldId id="282" r:id="rId27"/>
    <p:sldId id="306" r:id="rId28"/>
    <p:sldId id="283" r:id="rId29"/>
    <p:sldId id="284" r:id="rId30"/>
    <p:sldId id="285" r:id="rId31"/>
    <p:sldId id="286" r:id="rId32"/>
    <p:sldId id="287" r:id="rId33"/>
    <p:sldId id="310" r:id="rId34"/>
    <p:sldId id="309" r:id="rId35"/>
    <p:sldId id="308" r:id="rId36"/>
    <p:sldId id="288" r:id="rId37"/>
    <p:sldId id="290" r:id="rId38"/>
    <p:sldId id="307" r:id="rId39"/>
    <p:sldId id="293" r:id="rId40"/>
    <p:sldId id="294" r:id="rId41"/>
  </p:sldIdLst>
  <p:sldSz cx="9144000" cy="5143500" type="screen16x9"/>
  <p:notesSz cx="6858000" cy="9144000"/>
  <p:embeddedFontLst>
    <p:embeddedFont>
      <p:font typeface="Calibri" panose="020F0502020204030204" pitchFamily="34" charset="0"/>
      <p:regular r:id="rId43"/>
      <p:bold r:id="rId44"/>
      <p:italic r:id="rId45"/>
      <p:boldItalic r:id="rId46"/>
    </p:embeddedFont>
    <p:embeddedFont>
      <p:font typeface="Lato" panose="020F0502020204030203" pitchFamily="34" charset="0"/>
      <p:regular r:id="rId47"/>
      <p:bold r:id="rId48"/>
      <p:italic r:id="rId49"/>
      <p:boldItalic r:id="rId50"/>
    </p:embeddedFont>
    <p:embeddedFont>
      <p:font typeface="Libre Baskerville" panose="02000000000000000000" pitchFamily="2" charset="0"/>
      <p:regular r:id="rId51"/>
      <p:bold r:id="rId52"/>
      <p:italic r:id="rId53"/>
    </p:embeddedFont>
    <p:embeddedFont>
      <p:font typeface="Libre Franklin" pitchFamily="2" charset="0"/>
      <p:regular r:id="rId54"/>
      <p:bold r:id="rId55"/>
      <p:italic r:id="rId56"/>
      <p:boldItalic r:id="rId57"/>
    </p:embeddedFont>
    <p:embeddedFont>
      <p:font typeface="Quattrocento Sans" panose="020B0502050000020003" pitchFamily="34" charset="0"/>
      <p:regular r:id="rId58"/>
      <p:bold r:id="rId59"/>
      <p:italic r:id="rId60"/>
      <p:boldItalic r:id="rId61"/>
    </p:embeddedFont>
    <p:embeddedFont>
      <p:font typeface="Raleway" pitchFamily="2"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00"/>
    <a:srgbClr val="996633"/>
    <a:srgbClr val="CCCC00"/>
    <a:srgbClr val="FFFF66"/>
    <a:srgbClr val="CC9900"/>
    <a:srgbClr val="E9EDEE"/>
    <a:srgbClr val="FF33CC"/>
    <a:srgbClr val="0000FF"/>
    <a:srgbClr val="008000"/>
    <a:srgbClr val="0C05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4390" autoAdjust="0"/>
  </p:normalViewPr>
  <p:slideViewPr>
    <p:cSldViewPr snapToGrid="0">
      <p:cViewPr varScale="1">
        <p:scale>
          <a:sx n="84" d="100"/>
          <a:sy n="84" d="100"/>
        </p:scale>
        <p:origin x="804" y="5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9.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8.fntdata"/><Relationship Id="rId55" Type="http://schemas.openxmlformats.org/officeDocument/2006/relationships/font" Target="fonts/font13.fntdata"/></Relationships>
</file>

<file path=ppt/media/image1.png>
</file>

<file path=ppt/media/image10.png>
</file>

<file path=ppt/media/image11.jpg>
</file>

<file path=ppt/media/image12.jpg>
</file>

<file path=ppt/media/image13.jpg>
</file>

<file path=ppt/media/image14.wmf>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png>
</file>

<file path=ppt/media/image31.jpg>
</file>

<file path=ppt/media/image32.jpg>
</file>

<file path=ppt/media/image3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13d0264785e_3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g13d0264785e_3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3d0264785e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278" name="Google Shape;278;g13d0264785e_1_3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r>
              <a:rPr lang="en-US" sz="1300" dirty="0"/>
              <a:t>A data point has to be converted into a format that is easier to work with for building surrogate models (sampling data points in the neighborhood of the original data point). This representation is called interpretable (in the LIME paper) as it is understandable to humans … An important question in the field of machine learning is why an algorithm made a certain decision… As an end user, I am more likely to trust a recommendation if I understand why it was exposed to me. ("As an organization, understanding that customers made a purchase because this campaign was particularly effective can allow me to tailor my future outreach efforts.")</a:t>
            </a:r>
          </a:p>
          <a:p>
            <a:pPr marL="0" lvl="0" indent="0" algn="l" rtl="0">
              <a:spcBef>
                <a:spcPts val="0"/>
              </a:spcBef>
              <a:spcAft>
                <a:spcPts val="0"/>
              </a:spcAft>
              <a:buNone/>
            </a:pPr>
            <a:endParaRPr lang="en-US" sz="1300" dirty="0"/>
          </a:p>
          <a:p>
            <a:pPr marL="0" lvl="0" indent="0" algn="l" rtl="0">
              <a:spcBef>
                <a:spcPts val="0"/>
              </a:spcBef>
              <a:spcAft>
                <a:spcPts val="0"/>
              </a:spcAft>
              <a:buNone/>
            </a:pPr>
            <a:endParaRPr lang="en-US" sz="1300" dirty="0"/>
          </a:p>
        </p:txBody>
      </p:sp>
      <p:sp>
        <p:nvSpPr>
          <p:cNvPr id="279" name="Google Shape;279;g13d0264785e_1_3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10</a:t>
            </a:fld>
            <a:endParaRPr sz="1300"/>
          </a:p>
        </p:txBody>
      </p:sp>
    </p:spTree>
    <p:extLst>
      <p:ext uri="{BB962C8B-B14F-4D97-AF65-F5344CB8AC3E}">
        <p14:creationId xmlns:p14="http://schemas.microsoft.com/office/powerpoint/2010/main" val="2807678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3d0264785e_1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290" name="Google Shape;290;g13d0264785e_1_48: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dirty="0"/>
          </a:p>
        </p:txBody>
      </p:sp>
      <p:sp>
        <p:nvSpPr>
          <p:cNvPr id="291" name="Google Shape;291;g13d0264785e_1_48: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11</a:t>
            </a:fld>
            <a:endParaRPr sz="1300"/>
          </a:p>
        </p:txBody>
      </p:sp>
    </p:spTree>
    <p:extLst>
      <p:ext uri="{BB962C8B-B14F-4D97-AF65-F5344CB8AC3E}">
        <p14:creationId xmlns:p14="http://schemas.microsoft.com/office/powerpoint/2010/main" val="23056883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3d0264785e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278" name="Google Shape;278;g13d0264785e_1_3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SzPts val="1000"/>
              <a:buNone/>
            </a:pPr>
            <a:r>
              <a:rPr lang="en-US" sz="900" dirty="0"/>
              <a:t>Linear regression: simple, very explainable (larger phi =&gt; more explainable). </a:t>
            </a:r>
            <a:r>
              <a:rPr lang="en-US" sz="1400" dirty="0">
                <a:solidFill>
                  <a:srgbClr val="292929"/>
                </a:solidFill>
                <a:latin typeface="Arial"/>
                <a:ea typeface="Arial"/>
                <a:cs typeface="Arial"/>
                <a:sym typeface="Arial"/>
              </a:rPr>
              <a:t>this model is so simple that it can only uncover linear relationships. </a:t>
            </a:r>
            <a:endParaRPr lang="en-US" sz="1200" dirty="0"/>
          </a:p>
          <a:p>
            <a:pPr marL="0" lvl="0" indent="0" algn="l" rtl="0">
              <a:spcBef>
                <a:spcPts val="0"/>
              </a:spcBef>
              <a:spcAft>
                <a:spcPts val="0"/>
              </a:spcAft>
              <a:buSzPts val="1600"/>
              <a:buNone/>
            </a:pPr>
            <a:endParaRPr lang="en-US" sz="1400" dirty="0">
              <a:solidFill>
                <a:srgbClr val="292929"/>
              </a:solidFill>
              <a:latin typeface="Arial"/>
              <a:ea typeface="Arial"/>
              <a:cs typeface="Arial"/>
              <a:sym typeface="Arial"/>
            </a:endParaRPr>
          </a:p>
          <a:p>
            <a:pPr marL="0" lvl="0" indent="0" algn="l" rtl="0">
              <a:spcBef>
                <a:spcPts val="0"/>
              </a:spcBef>
              <a:spcAft>
                <a:spcPts val="0"/>
              </a:spcAft>
              <a:buClr>
                <a:srgbClr val="292929"/>
              </a:buClr>
              <a:buSzPts val="1600"/>
              <a:buFont typeface="Arial"/>
              <a:buNone/>
            </a:pPr>
            <a:r>
              <a:rPr lang="en-US" sz="1400" dirty="0">
                <a:solidFill>
                  <a:srgbClr val="292929"/>
                </a:solidFill>
                <a:latin typeface="Arial"/>
                <a:ea typeface="Arial"/>
                <a:cs typeface="Arial"/>
                <a:sym typeface="Arial"/>
              </a:rPr>
              <a:t>For instance, maybe age is an important feature, and if you’re between 12 and 18, you’re much more likely to like computer games than at any other age; since this is a non-linear relationship, a linear regression wouldn’t be able to uncover it. In order to uncover this more complicated relationship, I’ll need a more complicated model.</a:t>
            </a:r>
            <a:r>
              <a:rPr lang="en-US" sz="900" dirty="0"/>
              <a:t> </a:t>
            </a:r>
            <a:endParaRPr lang="en-US" sz="1200" dirty="0"/>
          </a:p>
          <a:p>
            <a:pPr marL="0" lvl="0" indent="0" algn="l" rtl="0">
              <a:spcBef>
                <a:spcPts val="0"/>
              </a:spcBef>
              <a:spcAft>
                <a:spcPts val="0"/>
              </a:spcAft>
              <a:buSzPts val="1600"/>
              <a:buNone/>
            </a:pPr>
            <a:endParaRPr lang="en-US" sz="1400" dirty="0">
              <a:solidFill>
                <a:srgbClr val="292929"/>
              </a:solidFill>
              <a:latin typeface="Arial"/>
              <a:ea typeface="Arial"/>
              <a:cs typeface="Arial"/>
              <a:sym typeface="Arial"/>
            </a:endParaRPr>
          </a:p>
          <a:p>
            <a:pPr marL="0" lvl="0" indent="0" algn="l" rtl="0">
              <a:spcBef>
                <a:spcPts val="0"/>
              </a:spcBef>
              <a:spcAft>
                <a:spcPts val="0"/>
              </a:spcAft>
              <a:buClr>
                <a:srgbClr val="292929"/>
              </a:buClr>
              <a:buSzPts val="1600"/>
              <a:buFont typeface="Arial"/>
              <a:buNone/>
            </a:pPr>
            <a:r>
              <a:rPr lang="en-US" sz="1400" dirty="0">
                <a:solidFill>
                  <a:srgbClr val="292929"/>
                </a:solidFill>
                <a:latin typeface="Arial"/>
                <a:ea typeface="Arial"/>
                <a:cs typeface="Arial"/>
                <a:sym typeface="Arial"/>
              </a:rPr>
              <a:t>non-linear, or even interwoven relationships — e.g. what if age is important depending on your gender? — then it becomes very tricky to interpret</a:t>
            </a:r>
            <a:r>
              <a:rPr lang="en-US" sz="900" dirty="0"/>
              <a:t> </a:t>
            </a:r>
            <a:br>
              <a:rPr lang="en-US" sz="900" dirty="0"/>
            </a:br>
            <a:br>
              <a:rPr lang="en-US" sz="900" dirty="0"/>
            </a:br>
            <a:br>
              <a:rPr lang="en-US" sz="900" dirty="0"/>
            </a:br>
            <a:endParaRPr lang="en-US" sz="1200" dirty="0"/>
          </a:p>
          <a:p>
            <a:pPr marL="0" lvl="0" indent="0" algn="l" rtl="0">
              <a:spcBef>
                <a:spcPts val="0"/>
              </a:spcBef>
              <a:spcAft>
                <a:spcPts val="0"/>
              </a:spcAft>
              <a:buNone/>
            </a:pPr>
            <a:endParaRPr lang="en-US" sz="900" dirty="0"/>
          </a:p>
        </p:txBody>
      </p:sp>
      <p:sp>
        <p:nvSpPr>
          <p:cNvPr id="279" name="Google Shape;279;g13d0264785e_1_3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12</a:t>
            </a:fld>
            <a:endParaRPr sz="1300"/>
          </a:p>
        </p:txBody>
      </p:sp>
    </p:spTree>
    <p:extLst>
      <p:ext uri="{BB962C8B-B14F-4D97-AF65-F5344CB8AC3E}">
        <p14:creationId xmlns:p14="http://schemas.microsoft.com/office/powerpoint/2010/main" val="12532945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3d0264785e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278" name="Google Shape;278;g13d0264785e_1_3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r>
              <a:rPr lang="en-US" sz="900" dirty="0"/>
              <a:t>Let’s discuss more about complexity.</a:t>
            </a:r>
          </a:p>
        </p:txBody>
      </p:sp>
      <p:sp>
        <p:nvSpPr>
          <p:cNvPr id="279" name="Google Shape;279;g13d0264785e_1_3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13</a:t>
            </a:fld>
            <a:endParaRPr sz="1300"/>
          </a:p>
        </p:txBody>
      </p:sp>
    </p:spTree>
    <p:extLst>
      <p:ext uri="{BB962C8B-B14F-4D97-AF65-F5344CB8AC3E}">
        <p14:creationId xmlns:p14="http://schemas.microsoft.com/office/powerpoint/2010/main" val="1643494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3d0264785e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278" name="Google Shape;278;g13d0264785e_1_3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900" b="1" i="0" u="none" dirty="0">
                <a:solidFill>
                  <a:schemeClr val="bg2"/>
                </a:solidFill>
                <a:latin typeface="Libre Baskerville" panose="02000000000000000000" pitchFamily="2" charset="0"/>
                <a:ea typeface="Libre Baskerville"/>
                <a:cs typeface="Libre Baskerville"/>
                <a:sym typeface="Libre Baskerville"/>
              </a:rPr>
              <a:t>S range to all the sets N, except the ones containing </a:t>
            </a:r>
            <a:r>
              <a:rPr lang="en-US" sz="900" b="1" i="0" u="none" dirty="0" err="1">
                <a:solidFill>
                  <a:schemeClr val="bg2"/>
                </a:solidFill>
                <a:latin typeface="Libre Baskerville" panose="02000000000000000000" pitchFamily="2" charset="0"/>
                <a:ea typeface="Libre Baskerville"/>
                <a:cs typeface="Libre Baskerville"/>
                <a:sym typeface="Libre Baskerville"/>
              </a:rPr>
              <a:t>i</a:t>
            </a:r>
            <a:r>
              <a:rPr lang="en-US" sz="900" b="1" i="0" u="none" dirty="0">
                <a:solidFill>
                  <a:schemeClr val="bg2"/>
                </a:solidFill>
                <a:latin typeface="Libre Baskerville" panose="02000000000000000000" pitchFamily="2" charset="0"/>
                <a:ea typeface="Libre Baskerville"/>
                <a:cs typeface="Libre Baskerville"/>
                <a:sym typeface="Libre Baskerville"/>
              </a:rPr>
              <a:t>.. Let’s elaborate more on what’s happening here…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900" b="0" i="0" u="none" dirty="0">
                <a:solidFill>
                  <a:schemeClr val="bg2"/>
                </a:solidFill>
                <a:latin typeface="Libre Baskerville" panose="02000000000000000000" pitchFamily="2" charset="0"/>
                <a:ea typeface="Libre Baskerville"/>
                <a:cs typeface="Libre Baskerville"/>
                <a:sym typeface="Libre Baskerville"/>
              </a:rPr>
              <a:t>Eye: Beauty of Machine Learning, how it embodies the concepts of life and science.</a:t>
            </a:r>
            <a:endParaRPr lang="en-US" sz="900" dirty="0">
              <a:solidFill>
                <a:schemeClr val="bg2"/>
              </a:solidFill>
              <a:latin typeface="Libre Baskerville" panose="02000000000000000000" pitchFamily="2" charset="0"/>
            </a:endParaRPr>
          </a:p>
          <a:p>
            <a:pPr marL="279400" marR="0" lvl="0" indent="-285750" algn="l" rtl="0">
              <a:lnSpc>
                <a:spcPct val="150000"/>
              </a:lnSpc>
              <a:spcBef>
                <a:spcPts val="0"/>
              </a:spcBef>
              <a:spcAft>
                <a:spcPts val="0"/>
              </a:spcAft>
              <a:buClr>
                <a:schemeClr val="accent1"/>
              </a:buClr>
              <a:buSzPts val="1700"/>
              <a:buFont typeface="Arial" panose="020B0604020202020204" pitchFamily="34" charset="0"/>
              <a:buChar char="•"/>
            </a:pPr>
            <a:r>
              <a:rPr lang="en-US" sz="900" b="0" i="0" u="none" dirty="0">
                <a:solidFill>
                  <a:schemeClr val="bg2"/>
                </a:solidFill>
                <a:latin typeface="Libre Baskerville" panose="02000000000000000000" pitchFamily="2" charset="0"/>
                <a:ea typeface="Libre Baskerville"/>
                <a:cs typeface="Libre Baskerville"/>
                <a:sym typeface="Libre Baskerville"/>
              </a:rPr>
              <a:t>From game theory. </a:t>
            </a:r>
            <a:endParaRPr lang="en-US" sz="900" dirty="0">
              <a:solidFill>
                <a:schemeClr val="bg2"/>
              </a:solidFill>
              <a:latin typeface="Libre Baskerville" panose="02000000000000000000" pitchFamily="2" charset="0"/>
            </a:endParaRPr>
          </a:p>
          <a:p>
            <a:pPr marL="279400" marR="0" lvl="0" indent="-285750" algn="l" rtl="0">
              <a:lnSpc>
                <a:spcPct val="150000"/>
              </a:lnSpc>
              <a:spcBef>
                <a:spcPts val="400"/>
              </a:spcBef>
              <a:spcAft>
                <a:spcPts val="0"/>
              </a:spcAft>
              <a:buClr>
                <a:schemeClr val="accent1"/>
              </a:buClr>
              <a:buSzPts val="1700"/>
              <a:buFont typeface="Arial" panose="020B0604020202020204" pitchFamily="34" charset="0"/>
              <a:buChar char="•"/>
            </a:pPr>
            <a:r>
              <a:rPr lang="en-US" sz="900" b="0" i="0" u="none" dirty="0">
                <a:solidFill>
                  <a:schemeClr val="bg2"/>
                </a:solidFill>
                <a:latin typeface="Libre Baskerville" panose="02000000000000000000" pitchFamily="2" charset="0"/>
                <a:ea typeface="Libre Baskerville"/>
                <a:cs typeface="Libre Baskerville"/>
                <a:sym typeface="Libre Baskerville"/>
              </a:rPr>
              <a:t>Suppose a team of 11 got a reward. Shouldn’t it be divided equally? Yes, right? That’s the foundation of Shapley values. </a:t>
            </a:r>
          </a:p>
          <a:p>
            <a:pPr marL="279400" marR="0" lvl="0" indent="-285750" algn="l" rtl="0">
              <a:lnSpc>
                <a:spcPct val="150000"/>
              </a:lnSpc>
              <a:spcBef>
                <a:spcPts val="400"/>
              </a:spcBef>
              <a:spcAft>
                <a:spcPts val="0"/>
              </a:spcAft>
              <a:buClr>
                <a:schemeClr val="accent1"/>
              </a:buClr>
              <a:buSzPts val="1700"/>
              <a:buFont typeface="Arial" panose="020B0604020202020204" pitchFamily="34" charset="0"/>
              <a:buChar char="•"/>
            </a:pPr>
            <a:r>
              <a:rPr lang="en-US" sz="900" b="0" i="0" u="none" dirty="0">
                <a:solidFill>
                  <a:schemeClr val="bg2"/>
                </a:solidFill>
                <a:latin typeface="Libre Baskerville" panose="02000000000000000000" pitchFamily="2" charset="0"/>
                <a:ea typeface="Arial"/>
                <a:cs typeface="Arial"/>
                <a:sym typeface="Arial"/>
              </a:rPr>
              <a:t>These are fairly intuitive rules to have when dividing a reward, and they translate nicely to the machine learning problem we are trying to solve. In a machine learning problem, the reward is the final prediction of the complex model, and the participants in the game are features. </a:t>
            </a:r>
            <a:endParaRPr lang="en-US" sz="900" dirty="0">
              <a:solidFill>
                <a:schemeClr val="bg2"/>
              </a:solidFill>
              <a:latin typeface="Libre Baskerville" panose="02000000000000000000" pitchFamily="2" charset="0"/>
            </a:endParaRPr>
          </a:p>
          <a:p>
            <a:pPr marL="279400" marR="0" lvl="0" indent="-285750" algn="l" rtl="0">
              <a:lnSpc>
                <a:spcPct val="150000"/>
              </a:lnSpc>
              <a:spcBef>
                <a:spcPts val="400"/>
              </a:spcBef>
              <a:spcAft>
                <a:spcPts val="0"/>
              </a:spcAft>
              <a:buClr>
                <a:schemeClr val="accent1"/>
              </a:buClr>
              <a:buSzPts val="1700"/>
              <a:buFont typeface="Arial" panose="020B0604020202020204" pitchFamily="34" charset="0"/>
              <a:buChar char="•"/>
            </a:pPr>
            <a:r>
              <a:rPr lang="en-US" sz="900" b="0" i="0" u="none" dirty="0">
                <a:solidFill>
                  <a:schemeClr val="bg2"/>
                </a:solidFill>
                <a:latin typeface="Libre Baskerville" panose="02000000000000000000" pitchFamily="2" charset="0"/>
                <a:ea typeface="Arial"/>
                <a:cs typeface="Arial"/>
                <a:sym typeface="Arial"/>
              </a:rPr>
              <a:t>Lloyd Shapley introduced this method in 1953 (which is why values of </a:t>
            </a:r>
            <a:r>
              <a:rPr lang="en-US" sz="900" b="0" i="1" u="none" dirty="0">
                <a:solidFill>
                  <a:schemeClr val="bg2"/>
                </a:solidFill>
                <a:latin typeface="Libre Baskerville" panose="02000000000000000000" pitchFamily="2" charset="0"/>
                <a:ea typeface="Cambria"/>
                <a:cs typeface="Cambria"/>
                <a:sym typeface="Cambria"/>
              </a:rPr>
              <a:t>ϕ </a:t>
            </a:r>
            <a:r>
              <a:rPr lang="en-US" sz="900" b="0" i="0" u="none" dirty="0">
                <a:solidFill>
                  <a:schemeClr val="bg2"/>
                </a:solidFill>
                <a:latin typeface="Libre Baskerville" panose="02000000000000000000" pitchFamily="2" charset="0"/>
                <a:ea typeface="Arial"/>
                <a:cs typeface="Arial"/>
                <a:sym typeface="Arial"/>
              </a:rPr>
              <a:t>calculated in this way are known as Shapley values).</a:t>
            </a:r>
            <a:r>
              <a:rPr lang="en-US" sz="900" b="0" i="0" u="none" dirty="0">
                <a:solidFill>
                  <a:schemeClr val="bg2"/>
                </a:solidFill>
                <a:latin typeface="Libre Baskerville" panose="02000000000000000000" pitchFamily="2" charset="0"/>
                <a:ea typeface="Libre Baskerville"/>
                <a:cs typeface="Libre Baskerville"/>
                <a:sym typeface="Libre Baskerville"/>
              </a:rPr>
              <a:t> The Shapley value for a certain feature </a:t>
            </a:r>
            <a:r>
              <a:rPr lang="en-US" sz="900" b="0" i="0" u="none" dirty="0" err="1">
                <a:solidFill>
                  <a:schemeClr val="bg2"/>
                </a:solidFill>
                <a:latin typeface="Libre Baskerville" panose="02000000000000000000" pitchFamily="2" charset="0"/>
                <a:ea typeface="Libre Baskerville"/>
                <a:cs typeface="Libre Baskerville"/>
                <a:sym typeface="Libre Baskerville"/>
              </a:rPr>
              <a:t>i</a:t>
            </a:r>
            <a:r>
              <a:rPr lang="en-US" sz="900" b="0" i="0" u="none" dirty="0">
                <a:solidFill>
                  <a:schemeClr val="bg2"/>
                </a:solidFill>
                <a:latin typeface="Libre Baskerville" panose="02000000000000000000" pitchFamily="2" charset="0"/>
                <a:ea typeface="Libre Baskerville"/>
                <a:cs typeface="Libre Baskerville"/>
                <a:sym typeface="Libre Baskerville"/>
              </a:rPr>
              <a:t> (out of n total features), given a prediction p (this is the prediction by the complex model) is</a:t>
            </a:r>
            <a:br>
              <a:rPr lang="en-US" sz="900" b="0" i="0" u="none" dirty="0">
                <a:solidFill>
                  <a:schemeClr val="bg2"/>
                </a:solidFill>
                <a:latin typeface="Libre Baskerville" panose="02000000000000000000" pitchFamily="2" charset="0"/>
                <a:ea typeface="Libre Baskerville"/>
                <a:cs typeface="Libre Baskerville"/>
                <a:sym typeface="Libre Baskerville"/>
              </a:rPr>
            </a:br>
            <a:endParaRPr lang="en-US" sz="900" dirty="0">
              <a:solidFill>
                <a:schemeClr val="bg2"/>
              </a:solidFill>
              <a:latin typeface="Libre Baskerville" panose="02000000000000000000" pitchFamily="2" charset="0"/>
            </a:endParaRPr>
          </a:p>
          <a:p>
            <a:pPr marL="0" marR="0" lvl="0" indent="0" algn="l" rtl="0">
              <a:lnSpc>
                <a:spcPct val="150000"/>
              </a:lnSpc>
              <a:spcBef>
                <a:spcPts val="400"/>
              </a:spcBef>
              <a:spcAft>
                <a:spcPts val="0"/>
              </a:spcAft>
              <a:buClr>
                <a:schemeClr val="accent1"/>
              </a:buClr>
              <a:buSzPts val="1700"/>
              <a:buNone/>
            </a:pPr>
            <a:br>
              <a:rPr lang="en-US" sz="900" b="0" i="0" u="none" dirty="0">
                <a:solidFill>
                  <a:schemeClr val="bg2"/>
                </a:solidFill>
                <a:latin typeface="Libre Baskerville" panose="02000000000000000000" pitchFamily="2" charset="0"/>
                <a:ea typeface="Libre Baskerville"/>
                <a:cs typeface="Libre Baskerville"/>
                <a:sym typeface="Libre Baskerville"/>
              </a:rPr>
            </a:br>
            <a:endParaRPr lang="en-US" sz="900" dirty="0">
              <a:solidFill>
                <a:schemeClr val="bg2"/>
              </a:solidFill>
              <a:latin typeface="Libre Baskerville" panose="02000000000000000000" pitchFamily="2" charset="0"/>
            </a:endParaRPr>
          </a:p>
          <a:p>
            <a:pPr marL="0" lvl="0" indent="0" algn="l" rtl="0">
              <a:spcBef>
                <a:spcPts val="0"/>
              </a:spcBef>
              <a:spcAft>
                <a:spcPts val="0"/>
              </a:spcAft>
              <a:buNone/>
            </a:pPr>
            <a:endParaRPr lang="en-US" sz="900" dirty="0"/>
          </a:p>
          <a:p>
            <a:pPr marL="0" lvl="0" indent="0" algn="l" rtl="0">
              <a:spcBef>
                <a:spcPts val="0"/>
              </a:spcBef>
              <a:spcAft>
                <a:spcPts val="0"/>
              </a:spcAft>
              <a:buNone/>
            </a:pPr>
            <a:endParaRPr lang="en-US" sz="900" dirty="0"/>
          </a:p>
          <a:p>
            <a:pPr marL="0" lvl="0" indent="0" algn="l" rtl="0">
              <a:spcBef>
                <a:spcPts val="0"/>
              </a:spcBef>
              <a:spcAft>
                <a:spcPts val="0"/>
              </a:spcAft>
              <a:buNone/>
            </a:pPr>
            <a:endParaRPr lang="en-US" sz="900" dirty="0"/>
          </a:p>
          <a:p>
            <a:pPr marL="0" lvl="0" indent="0" algn="l" rtl="0">
              <a:spcBef>
                <a:spcPts val="0"/>
              </a:spcBef>
              <a:spcAft>
                <a:spcPts val="0"/>
              </a:spcAft>
              <a:buNone/>
            </a:pPr>
            <a:endParaRPr lang="en-US" sz="900" dirty="0"/>
          </a:p>
        </p:txBody>
      </p:sp>
      <p:sp>
        <p:nvSpPr>
          <p:cNvPr id="279" name="Google Shape;279;g13d0264785e_1_3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14</a:t>
            </a:fld>
            <a:endParaRPr sz="1300"/>
          </a:p>
        </p:txBody>
      </p:sp>
    </p:spTree>
    <p:extLst>
      <p:ext uri="{BB962C8B-B14F-4D97-AF65-F5344CB8AC3E}">
        <p14:creationId xmlns:p14="http://schemas.microsoft.com/office/powerpoint/2010/main" val="8480698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3d0264785e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278" name="Google Shape;278;g13d0264785e_1_3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900" b="0" i="0" u="none" dirty="0">
                <a:solidFill>
                  <a:schemeClr val="bg2"/>
                </a:solidFill>
                <a:latin typeface="Libre Baskerville" panose="02000000000000000000" pitchFamily="2" charset="0"/>
                <a:ea typeface="Arial"/>
                <a:cs typeface="Arial"/>
                <a:sym typeface="Arial"/>
              </a:rPr>
              <a:t>what this equation does is calculate what the prediction of the model would be without feature </a:t>
            </a:r>
            <a:r>
              <a:rPr lang="en-US" sz="900" b="0" i="0" u="none" dirty="0" err="1">
                <a:solidFill>
                  <a:schemeClr val="bg2"/>
                </a:solidFill>
                <a:latin typeface="Libre Baskerville" panose="02000000000000000000" pitchFamily="2" charset="0"/>
                <a:ea typeface="Arial"/>
                <a:cs typeface="Arial"/>
                <a:sym typeface="Arial"/>
              </a:rPr>
              <a:t>i</a:t>
            </a:r>
            <a:r>
              <a:rPr lang="en-US" sz="900" b="0" i="0" u="none" dirty="0">
                <a:solidFill>
                  <a:schemeClr val="bg2"/>
                </a:solidFill>
                <a:latin typeface="Libre Baskerville" panose="02000000000000000000" pitchFamily="2" charset="0"/>
                <a:ea typeface="Arial"/>
                <a:cs typeface="Arial"/>
                <a:sym typeface="Arial"/>
              </a:rPr>
              <a:t>, calculate the prediction of the model with feature </a:t>
            </a:r>
            <a:r>
              <a:rPr lang="en-US" sz="900" b="0" i="0" u="none" dirty="0" err="1">
                <a:solidFill>
                  <a:schemeClr val="bg2"/>
                </a:solidFill>
                <a:latin typeface="Libre Baskerville" panose="02000000000000000000" pitchFamily="2" charset="0"/>
                <a:ea typeface="Arial"/>
                <a:cs typeface="Arial"/>
                <a:sym typeface="Arial"/>
              </a:rPr>
              <a:t>i</a:t>
            </a:r>
            <a:r>
              <a:rPr lang="en-US" sz="900" b="0" i="0" u="none" dirty="0">
                <a:solidFill>
                  <a:schemeClr val="bg2"/>
                </a:solidFill>
                <a:latin typeface="Libre Baskerville" panose="02000000000000000000" pitchFamily="2" charset="0"/>
                <a:ea typeface="Arial"/>
                <a:cs typeface="Arial"/>
                <a:sym typeface="Arial"/>
              </a:rPr>
              <a:t>, and then calculate the difference.</a:t>
            </a:r>
            <a:endParaRPr lang="en-US" sz="900" dirty="0">
              <a:solidFill>
                <a:schemeClr val="bg2"/>
              </a:solidFill>
              <a:latin typeface="Libre Baskerville" panose="02000000000000000000" pitchFamily="2" charset="0"/>
            </a:endParaRPr>
          </a:p>
          <a:p>
            <a:pPr marL="0" lvl="0" indent="0" algn="l" rtl="0">
              <a:spcBef>
                <a:spcPts val="0"/>
              </a:spcBef>
              <a:spcAft>
                <a:spcPts val="0"/>
              </a:spcAft>
              <a:buNone/>
            </a:pPr>
            <a:r>
              <a:rPr lang="en-US" sz="900" b="0" i="0" u="none" dirty="0">
                <a:solidFill>
                  <a:schemeClr val="bg2"/>
                </a:solidFill>
                <a:latin typeface="Libre Baskerville" panose="02000000000000000000" pitchFamily="2" charset="0"/>
                <a:ea typeface="Libre Baskerville"/>
                <a:cs typeface="Libre Baskerville"/>
                <a:sym typeface="Libre Baskerville"/>
              </a:rPr>
              <a:t>However, since the order in which a model sees features can affect its predictions, this is done in every possible order, so that the features are fairly compared.</a:t>
            </a:r>
            <a:endParaRPr lang="en-US" sz="900" dirty="0"/>
          </a:p>
        </p:txBody>
      </p:sp>
      <p:sp>
        <p:nvSpPr>
          <p:cNvPr id="279" name="Google Shape;279;g13d0264785e_1_3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15</a:t>
            </a:fld>
            <a:endParaRPr sz="1300"/>
          </a:p>
        </p:txBody>
      </p:sp>
    </p:spTree>
    <p:extLst>
      <p:ext uri="{BB962C8B-B14F-4D97-AF65-F5344CB8AC3E}">
        <p14:creationId xmlns:p14="http://schemas.microsoft.com/office/powerpoint/2010/main" val="13207124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3d0264785e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278" name="Google Shape;278;g13d0264785e_1_3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Clr>
                <a:schemeClr val="dk1"/>
              </a:buClr>
              <a:buFont typeface="Arial"/>
              <a:buNone/>
            </a:pPr>
            <a:r>
              <a:rPr lang="en" sz="1300">
                <a:solidFill>
                  <a:schemeClr val="dk1"/>
                </a:solidFill>
              </a:rPr>
              <a:t>The basic idea of LIME is that we zoom into the local area of the individual prediction. We can make a simple explanation (why that prediction was made) in that local region =&gt; Local.</a:t>
            </a:r>
            <a:endParaRPr sz="1300"/>
          </a:p>
        </p:txBody>
      </p:sp>
      <p:sp>
        <p:nvSpPr>
          <p:cNvPr id="279" name="Google Shape;279;g13d0264785e_1_3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16</a:t>
            </a:fld>
            <a:endParaRPr sz="13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13d0264785e_1_48:notes"/>
          <p:cNvSpPr>
            <a:spLocks noGrp="1" noRot="1" noChangeAspect="1"/>
          </p:cNvSpPr>
          <p:nvPr>
            <p:ph type="sldImg" idx="2"/>
          </p:nvPr>
        </p:nvSpPr>
        <p:spPr>
          <a:xfrm>
            <a:off x="428625" y="686405"/>
            <a:ext cx="60009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290" name="Google Shape;290;g13d0264785e_1_48: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291" name="Google Shape;291;g13d0264785e_1_48: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17</a:t>
            </a:fld>
            <a:endParaRPr sz="13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3d0264785e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301" name="Google Shape;301;g13d0264785e_1_39: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285750" lvl="0" indent="-285750" algn="l" rtl="0">
              <a:spcBef>
                <a:spcPts val="0"/>
              </a:spcBef>
              <a:spcAft>
                <a:spcPts val="0"/>
              </a:spcAft>
            </a:pPr>
            <a:r>
              <a:rPr lang="en" sz="1300" dirty="0"/>
              <a:t>Let’s assume a complex model to classify stroke/no-stroke. The predictions we make are non-linear, i.e., it’s there is no easy to explain relationship about how the model makes the predictions. We can not summarize the whole decision boundary into one explanation. </a:t>
            </a:r>
          </a:p>
          <a:p>
            <a:pPr marL="285750" lvl="0" indent="-285750" algn="l" rtl="0">
              <a:spcBef>
                <a:spcPts val="0"/>
              </a:spcBef>
              <a:spcAft>
                <a:spcPts val="0"/>
              </a:spcAft>
            </a:pPr>
            <a:r>
              <a:rPr lang="en" sz="1300" dirty="0"/>
              <a:t>Points near to the target point: more weight/importance.</a:t>
            </a:r>
            <a:endParaRPr sz="1300" dirty="0"/>
          </a:p>
        </p:txBody>
      </p:sp>
      <p:sp>
        <p:nvSpPr>
          <p:cNvPr id="302" name="Google Shape;302;g13d0264785e_1_39: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18</a:t>
            </a:fld>
            <a:endParaRPr sz="13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13d0264785e_1_9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314" name="Google Shape;314;g13d0264785e_1_974: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r>
              <a:rPr lang="en" sz="1300" dirty="0"/>
              <a:t>L: Loss; Pai: proximity;  Omega: complexity</a:t>
            </a:r>
            <a:endParaRPr sz="1300" dirty="0"/>
          </a:p>
          <a:p>
            <a:pPr marL="0" lvl="0" indent="0" algn="l" rtl="0">
              <a:spcBef>
                <a:spcPts val="0"/>
              </a:spcBef>
              <a:spcAft>
                <a:spcPts val="0"/>
              </a:spcAft>
              <a:buNone/>
            </a:pPr>
            <a:r>
              <a:rPr lang="en" sz="1300" dirty="0"/>
              <a:t>G: surrogate model </a:t>
            </a:r>
            <a:endParaRPr sz="1300" dirty="0"/>
          </a:p>
        </p:txBody>
      </p:sp>
      <p:sp>
        <p:nvSpPr>
          <p:cNvPr id="315" name="Google Shape;315;g13d0264785e_1_974: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19</a:t>
            </a:fld>
            <a:endParaRPr sz="13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3d0264779a_3_75:notes"/>
          <p:cNvSpPr txBox="1">
            <a:spLocks noGrp="1"/>
          </p:cNvSpPr>
          <p:nvPr>
            <p:ph type="body" idx="1"/>
          </p:nvPr>
        </p:nvSpPr>
        <p:spPr>
          <a:xfrm>
            <a:off x="686097" y="4343702"/>
            <a:ext cx="5485805" cy="4113892"/>
          </a:xfrm>
          <a:prstGeom prst="rect">
            <a:avLst/>
          </a:prstGeom>
        </p:spPr>
        <p:txBody>
          <a:bodyPr spcFirstLastPara="1" wrap="square" lIns="86175" tIns="86175" rIns="86175" bIns="86175" anchor="t" anchorCtr="0">
            <a:noAutofit/>
          </a:bodyPr>
          <a:lstStyle/>
          <a:p>
            <a:pPr marL="0" lvl="0" indent="0" algn="l" rtl="0">
              <a:spcBef>
                <a:spcPts val="0"/>
              </a:spcBef>
              <a:spcAft>
                <a:spcPts val="0"/>
              </a:spcAft>
              <a:buNone/>
            </a:pPr>
            <a:endParaRPr/>
          </a:p>
        </p:txBody>
      </p:sp>
      <p:sp>
        <p:nvSpPr>
          <p:cNvPr id="136" name="Google Shape;136;g13d0264779a_3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13d0264785e_1_9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326" name="Google Shape;326;g13d0264785e_1_999: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r>
              <a:rPr lang="en" sz="1300"/>
              <a:t>L: Loss; Pai: proximity;  Omega: complexity</a:t>
            </a:r>
            <a:endParaRPr sz="1300"/>
          </a:p>
        </p:txBody>
      </p:sp>
      <p:sp>
        <p:nvSpPr>
          <p:cNvPr id="327" name="Google Shape;327;g13d0264785e_1_999: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20</a:t>
            </a:fld>
            <a:endParaRPr sz="13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13d0264785e_1_10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336" name="Google Shape;336;g13d0264785e_1_1043: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337" name="Google Shape;337;g13d0264785e_1_1043: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chemeClr val="dk1"/>
              </a:buClr>
              <a:buSzPts val="1200"/>
              <a:buFont typeface="Arial"/>
              <a:buNone/>
            </a:pPr>
            <a:fld id="{00000000-1234-1234-1234-123412341234}" type="slidenum">
              <a:rPr lang="en" sz="1200" b="0" i="0" u="none">
                <a:solidFill>
                  <a:schemeClr val="dk1"/>
                </a:solidFill>
                <a:latin typeface="Arial"/>
                <a:ea typeface="Arial"/>
                <a:cs typeface="Arial"/>
                <a:sym typeface="Arial"/>
              </a:rPr>
              <a:t>21</a:t>
            </a:fld>
            <a:endParaRPr sz="13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3d0264785e_1_1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356" name="Google Shape;356;g13d0264785e_1_1053: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457200" marR="0" lvl="0" indent="-330200" algn="l" rtl="0">
              <a:lnSpc>
                <a:spcPct val="150000"/>
              </a:lnSpc>
              <a:spcBef>
                <a:spcPts val="200"/>
              </a:spcBef>
              <a:spcAft>
                <a:spcPts val="0"/>
              </a:spcAft>
              <a:buClr>
                <a:schemeClr val="dk2"/>
              </a:buClr>
              <a:buSzPts val="1600"/>
              <a:buFont typeface="Libre Baskerville"/>
              <a:buAutoNum type="arabicPeriod"/>
            </a:pPr>
            <a:r>
              <a:rPr lang="en-US" sz="1400" dirty="0">
                <a:solidFill>
                  <a:schemeClr val="dk2"/>
                </a:solidFill>
                <a:latin typeface="Libre Baskerville"/>
                <a:ea typeface="Libre Baskerville"/>
                <a:cs typeface="Libre Baskerville"/>
                <a:sym typeface="Libre Baskerville"/>
              </a:rPr>
              <a:t>Data Loader</a:t>
            </a:r>
          </a:p>
          <a:p>
            <a:pPr marL="457200" marR="0" lvl="0" indent="-330200" algn="l" rtl="0">
              <a:lnSpc>
                <a:spcPct val="150000"/>
              </a:lnSpc>
              <a:spcBef>
                <a:spcPts val="0"/>
              </a:spcBef>
              <a:spcAft>
                <a:spcPts val="0"/>
              </a:spcAft>
              <a:buClr>
                <a:schemeClr val="dk2"/>
              </a:buClr>
              <a:buSzPts val="1600"/>
              <a:buFont typeface="Libre Baskerville"/>
              <a:buAutoNum type="arabicPeriod"/>
            </a:pPr>
            <a:r>
              <a:rPr lang="en-US" sz="1400" dirty="0">
                <a:solidFill>
                  <a:schemeClr val="dk2"/>
                </a:solidFill>
                <a:latin typeface="Libre Baskerville"/>
                <a:ea typeface="Libre Baskerville"/>
                <a:cs typeface="Libre Baskerville"/>
                <a:sym typeface="Libre Baskerville"/>
              </a:rPr>
              <a:t>Import metrics</a:t>
            </a:r>
          </a:p>
          <a:p>
            <a:pPr marL="457200" marR="0" lvl="0" indent="-330200" algn="l" rtl="0">
              <a:lnSpc>
                <a:spcPct val="150000"/>
              </a:lnSpc>
              <a:spcBef>
                <a:spcPts val="0"/>
              </a:spcBef>
              <a:spcAft>
                <a:spcPts val="0"/>
              </a:spcAft>
              <a:buClr>
                <a:schemeClr val="dk2"/>
              </a:buClr>
              <a:buSzPts val="1600"/>
              <a:buFont typeface="Libre Baskerville"/>
              <a:buAutoNum type="arabicPeriod"/>
            </a:pPr>
            <a:r>
              <a:rPr lang="en-US" sz="1400" dirty="0">
                <a:solidFill>
                  <a:schemeClr val="dk2"/>
                </a:solidFill>
                <a:latin typeface="Libre Baskerville"/>
                <a:ea typeface="Libre Baskerville"/>
                <a:cs typeface="Libre Baskerville"/>
                <a:sym typeface="Libre Baskerville"/>
              </a:rPr>
              <a:t>Model: RF, that will serve as the </a:t>
            </a:r>
            <a:r>
              <a:rPr lang="en-US" sz="1400" dirty="0" err="1">
                <a:solidFill>
                  <a:schemeClr val="dk2"/>
                </a:solidFill>
                <a:latin typeface="Libre Baskerville"/>
                <a:ea typeface="Libre Baskerville"/>
                <a:cs typeface="Libre Baskerville"/>
                <a:sym typeface="Libre Baskerville"/>
              </a:rPr>
              <a:t>blackbox</a:t>
            </a:r>
            <a:r>
              <a:rPr lang="en-US" sz="1400" dirty="0">
                <a:solidFill>
                  <a:schemeClr val="dk2"/>
                </a:solidFill>
                <a:latin typeface="Libre Baskerville"/>
                <a:ea typeface="Libre Baskerville"/>
                <a:cs typeface="Libre Baskerville"/>
                <a:sym typeface="Libre Baskerville"/>
              </a:rPr>
              <a:t> model.</a:t>
            </a:r>
          </a:p>
          <a:p>
            <a:pPr marL="457200" marR="0" lvl="0" indent="-330200" algn="l" rtl="0">
              <a:lnSpc>
                <a:spcPct val="150000"/>
              </a:lnSpc>
              <a:spcBef>
                <a:spcPts val="0"/>
              </a:spcBef>
              <a:spcAft>
                <a:spcPts val="0"/>
              </a:spcAft>
              <a:buClr>
                <a:schemeClr val="dk2"/>
              </a:buClr>
              <a:buSzPts val="1600"/>
              <a:buFont typeface="Libre Baskerville"/>
              <a:buAutoNum type="arabicPeriod"/>
            </a:pPr>
            <a:r>
              <a:rPr lang="en-US" sz="1400" dirty="0">
                <a:solidFill>
                  <a:schemeClr val="dk2"/>
                </a:solidFill>
                <a:latin typeface="Libre Baskerville"/>
                <a:ea typeface="Libre Baskerville"/>
                <a:cs typeface="Libre Baskerville"/>
                <a:sym typeface="Libre Baskerville"/>
              </a:rPr>
              <a:t>Perturbed data [</a:t>
            </a:r>
            <a:r>
              <a:rPr lang="en-US" sz="1400" b="1" dirty="0" err="1">
                <a:solidFill>
                  <a:schemeClr val="dk2"/>
                </a:solidFill>
                <a:latin typeface="Libre Baskerville"/>
                <a:ea typeface="Libre Baskerville"/>
                <a:cs typeface="Libre Baskerville"/>
                <a:sym typeface="Libre Baskerville"/>
              </a:rPr>
              <a:t>ToDo</a:t>
            </a:r>
            <a:r>
              <a:rPr lang="en-US" sz="1400" dirty="0">
                <a:solidFill>
                  <a:schemeClr val="dk2"/>
                </a:solidFill>
                <a:latin typeface="Libre Baskerville"/>
                <a:ea typeface="Libre Baskerville"/>
                <a:cs typeface="Libre Baskerville"/>
                <a:sym typeface="Libre Baskerville"/>
              </a:rPr>
              <a:t>]</a:t>
            </a:r>
          </a:p>
          <a:p>
            <a:pPr marL="457200" marR="0" lvl="0" indent="-330200" algn="l" rtl="0">
              <a:lnSpc>
                <a:spcPct val="150000"/>
              </a:lnSpc>
              <a:spcBef>
                <a:spcPts val="0"/>
              </a:spcBef>
              <a:spcAft>
                <a:spcPts val="0"/>
              </a:spcAft>
              <a:buClr>
                <a:schemeClr val="dk2"/>
              </a:buClr>
              <a:buSzPts val="1600"/>
              <a:buFont typeface="Libre Baskerville"/>
              <a:buAutoNum type="arabicPeriod"/>
            </a:pPr>
            <a:r>
              <a:rPr lang="en-US" sz="1400" dirty="0" err="1">
                <a:solidFill>
                  <a:schemeClr val="dk2"/>
                </a:solidFill>
                <a:latin typeface="Libre Baskerville"/>
                <a:ea typeface="Libre Baskerville"/>
                <a:cs typeface="Libre Baskerville"/>
                <a:sym typeface="Libre Baskerville"/>
              </a:rPr>
              <a:t>explain_local</a:t>
            </a:r>
            <a:r>
              <a:rPr lang="en-US" sz="1400" dirty="0">
                <a:solidFill>
                  <a:schemeClr val="dk2"/>
                </a:solidFill>
                <a:latin typeface="Libre Baskerville"/>
                <a:ea typeface="Libre Baskerville"/>
                <a:cs typeface="Libre Baskerville"/>
                <a:sym typeface="Libre Baskerville"/>
              </a:rPr>
              <a:t>() fit a local model…</a:t>
            </a:r>
          </a:p>
          <a:p>
            <a:pPr marL="457200" marR="0" lvl="0" indent="-330200" algn="l" rtl="0">
              <a:lnSpc>
                <a:spcPct val="150000"/>
              </a:lnSpc>
              <a:spcBef>
                <a:spcPts val="0"/>
              </a:spcBef>
              <a:spcAft>
                <a:spcPts val="0"/>
              </a:spcAft>
              <a:buClr>
                <a:schemeClr val="dk2"/>
              </a:buClr>
              <a:buSzPts val="1600"/>
              <a:buFont typeface="Libre Baskerville"/>
              <a:buAutoNum type="arabicPeriod"/>
            </a:pPr>
            <a:r>
              <a:rPr lang="en-US" sz="1400" dirty="0">
                <a:solidFill>
                  <a:schemeClr val="dk2"/>
                </a:solidFill>
                <a:latin typeface="Libre Baskerville"/>
                <a:ea typeface="Libre Baskerville"/>
                <a:cs typeface="Libre Baskerville"/>
                <a:sym typeface="Libre Baskerville"/>
              </a:rPr>
              <a:t>Interpretation (which feature has negative impact and which has positive)</a:t>
            </a:r>
          </a:p>
          <a:p>
            <a:pPr marL="457200" marR="0" lvl="0" indent="-330200" algn="l" rtl="0">
              <a:lnSpc>
                <a:spcPct val="150000"/>
              </a:lnSpc>
              <a:spcBef>
                <a:spcPts val="0"/>
              </a:spcBef>
              <a:spcAft>
                <a:spcPts val="0"/>
              </a:spcAft>
              <a:buClr>
                <a:schemeClr val="dk2"/>
              </a:buClr>
              <a:buSzPts val="1600"/>
              <a:buFont typeface="Libre Baskerville"/>
              <a:buAutoNum type="arabicPeriod"/>
            </a:pPr>
            <a:r>
              <a:rPr lang="en-US" sz="1400" dirty="0">
                <a:solidFill>
                  <a:schemeClr val="dk2"/>
                </a:solidFill>
                <a:latin typeface="Libre Baskerville"/>
                <a:ea typeface="Libre Baskerville"/>
                <a:cs typeface="Libre Baskerville"/>
                <a:sym typeface="Libre Baskerville"/>
              </a:rPr>
              <a:t>More examples [from other implementations]</a:t>
            </a:r>
          </a:p>
          <a:p>
            <a:pPr marL="0" lvl="0" indent="0" algn="l" rtl="0">
              <a:spcBef>
                <a:spcPts val="0"/>
              </a:spcBef>
              <a:spcAft>
                <a:spcPts val="0"/>
              </a:spcAft>
              <a:buNone/>
            </a:pPr>
            <a:endParaRPr sz="1300" dirty="0"/>
          </a:p>
        </p:txBody>
      </p:sp>
      <p:sp>
        <p:nvSpPr>
          <p:cNvPr id="357" name="Google Shape;357;g13d0264785e_1_1053: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22</a:t>
            </a:fld>
            <a:endParaRPr sz="13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3d0264779a_3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347" name="Google Shape;347;g13d0264779a_3_165:notes"/>
          <p:cNvSpPr txBox="1">
            <a:spLocks noGrp="1"/>
          </p:cNvSpPr>
          <p:nvPr>
            <p:ph type="body" idx="1"/>
          </p:nvPr>
        </p:nvSpPr>
        <p:spPr>
          <a:xfrm>
            <a:off x="686097" y="4343702"/>
            <a:ext cx="5485805" cy="4113892"/>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348" name="Google Shape;348;g13d0264779a_3_165:notes"/>
          <p:cNvSpPr txBox="1"/>
          <p:nvPr/>
        </p:nvSpPr>
        <p:spPr>
          <a:xfrm>
            <a:off x="3885902" y="8685892"/>
            <a:ext cx="2970609" cy="456595"/>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23</a:t>
            </a:fld>
            <a:endParaRPr sz="130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3d0264779a_3_183:notes"/>
          <p:cNvSpPr>
            <a:spLocks noGrp="1" noRot="1" noChangeAspect="1"/>
          </p:cNvSpPr>
          <p:nvPr>
            <p:ph type="sldImg" idx="2"/>
          </p:nvPr>
        </p:nvSpPr>
        <p:spPr>
          <a:xfrm>
            <a:off x="428625" y="686405"/>
            <a:ext cx="600075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365" name="Google Shape;365;g13d0264779a_3_183:notes"/>
          <p:cNvSpPr txBox="1">
            <a:spLocks noGrp="1"/>
          </p:cNvSpPr>
          <p:nvPr>
            <p:ph type="body" idx="1"/>
          </p:nvPr>
        </p:nvSpPr>
        <p:spPr>
          <a:xfrm>
            <a:off x="686097" y="4343702"/>
            <a:ext cx="5485805" cy="4113892"/>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366" name="Google Shape;366;g13d0264779a_3_183:notes"/>
          <p:cNvSpPr txBox="1"/>
          <p:nvPr/>
        </p:nvSpPr>
        <p:spPr>
          <a:xfrm>
            <a:off x="3885902" y="8685892"/>
            <a:ext cx="2970609" cy="456595"/>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chemeClr val="dk1"/>
              </a:buClr>
              <a:buSzPts val="1200"/>
              <a:buFont typeface="Arial"/>
              <a:buNone/>
            </a:pPr>
            <a:fld id="{00000000-1234-1234-1234-123412341234}" type="slidenum">
              <a:rPr lang="en" sz="1200" b="0" i="0" u="none">
                <a:solidFill>
                  <a:schemeClr val="dk1"/>
                </a:solidFill>
                <a:latin typeface="Arial"/>
                <a:ea typeface="Arial"/>
                <a:cs typeface="Arial"/>
                <a:sym typeface="Arial"/>
              </a:rPr>
              <a:t>24</a:t>
            </a:fld>
            <a:endParaRPr sz="130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13d0264779a_3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376" name="Google Shape;376;g13d0264779a_3_193:notes"/>
          <p:cNvSpPr txBox="1">
            <a:spLocks noGrp="1"/>
          </p:cNvSpPr>
          <p:nvPr>
            <p:ph type="body" idx="1"/>
          </p:nvPr>
        </p:nvSpPr>
        <p:spPr>
          <a:xfrm>
            <a:off x="686097" y="4343702"/>
            <a:ext cx="5485805" cy="4113892"/>
          </a:xfrm>
          <a:prstGeom prst="rect">
            <a:avLst/>
          </a:prstGeom>
          <a:noFill/>
          <a:ln>
            <a:noFill/>
          </a:ln>
        </p:spPr>
        <p:txBody>
          <a:bodyPr spcFirstLastPara="1" wrap="square" lIns="91100" tIns="45550" rIns="91100" bIns="45550" anchor="t" anchorCtr="0">
            <a:noAutofit/>
          </a:bodyPr>
          <a:lstStyle/>
          <a:p>
            <a:pPr marL="0" lvl="0" indent="0" algn="just" rtl="0">
              <a:spcBef>
                <a:spcPts val="0"/>
              </a:spcBef>
              <a:spcAft>
                <a:spcPts val="0"/>
              </a:spcAft>
              <a:buNone/>
            </a:pPr>
            <a:r>
              <a:rPr lang="en" sz="1200">
                <a:solidFill>
                  <a:schemeClr val="dk1"/>
                </a:solidFill>
                <a:latin typeface="Calibri"/>
                <a:ea typeface="Calibri"/>
                <a:cs typeface="Calibri"/>
                <a:sym typeface="Calibri"/>
              </a:rPr>
              <a:t>Cite InterSpeech paper…Github link for full implementation…</a:t>
            </a:r>
            <a:endParaRPr sz="1200">
              <a:solidFill>
                <a:schemeClr val="dk1"/>
              </a:solidFill>
              <a:latin typeface="Calibri"/>
              <a:ea typeface="Calibri"/>
              <a:cs typeface="Calibri"/>
              <a:sym typeface="Calibri"/>
            </a:endParaRPr>
          </a:p>
          <a:p>
            <a:pPr marL="0" lvl="0" indent="0" algn="just" rtl="0">
              <a:spcBef>
                <a:spcPts val="0"/>
              </a:spcBef>
              <a:spcAft>
                <a:spcPts val="0"/>
              </a:spcAft>
              <a:buClr>
                <a:schemeClr val="dk1"/>
              </a:buClr>
              <a:buFont typeface="Arial"/>
              <a:buNone/>
            </a:pPr>
            <a:r>
              <a:rPr lang="en" sz="1200">
                <a:solidFill>
                  <a:schemeClr val="dk1"/>
                </a:solidFill>
                <a:latin typeface="Calibri"/>
                <a:ea typeface="Calibri"/>
                <a:cs typeface="Calibri"/>
                <a:sym typeface="Calibri"/>
              </a:rPr>
              <a:t>The </a:t>
            </a:r>
            <a:r>
              <a:rPr lang="en" sz="1200" b="1">
                <a:solidFill>
                  <a:schemeClr val="dk1"/>
                </a:solidFill>
                <a:latin typeface="Calibri"/>
                <a:ea typeface="Calibri"/>
                <a:cs typeface="Calibri"/>
                <a:sym typeface="Calibri"/>
              </a:rPr>
              <a:t>architecture</a:t>
            </a:r>
            <a:r>
              <a:rPr lang="en" sz="1200">
                <a:solidFill>
                  <a:schemeClr val="dk1"/>
                </a:solidFill>
                <a:latin typeface="Calibri"/>
                <a:ea typeface="Calibri"/>
                <a:cs typeface="Calibri"/>
                <a:sym typeface="Calibri"/>
              </a:rPr>
              <a:t> of the proposed system is depicted in </a:t>
            </a:r>
            <a:r>
              <a:rPr lang="en" sz="1200" b="1">
                <a:solidFill>
                  <a:schemeClr val="dk1"/>
                </a:solidFill>
                <a:latin typeface="Calibri"/>
                <a:ea typeface="Calibri"/>
                <a:cs typeface="Calibri"/>
                <a:sym typeface="Calibri"/>
              </a:rPr>
              <a:t>Fig. 1</a:t>
            </a:r>
            <a:r>
              <a:rPr lang="en" sz="1200">
                <a:solidFill>
                  <a:schemeClr val="dk1"/>
                </a:solidFill>
                <a:latin typeface="Calibri"/>
                <a:ea typeface="Calibri"/>
                <a:cs typeface="Calibri"/>
                <a:sym typeface="Calibri"/>
              </a:rPr>
              <a:t>. Speech Emotion Recognition (SER) → Gated Recurrent Units + Attention. Text Emotion Recognition (TER) → pre-trained Bidirectional Encoder Representations from Transformers (BERT). The audio &amp; text features are concatenated &amp; used for emotion recognition.</a:t>
            </a:r>
            <a:endParaRPr>
              <a:solidFill>
                <a:schemeClr val="dk1"/>
              </a:solidFill>
            </a:endParaRPr>
          </a:p>
          <a:p>
            <a:pPr marL="0" lvl="0" indent="0" algn="l" rtl="0">
              <a:spcBef>
                <a:spcPts val="0"/>
              </a:spcBef>
              <a:spcAft>
                <a:spcPts val="0"/>
              </a:spcAft>
              <a:buNone/>
            </a:pPr>
            <a:endParaRPr sz="1300"/>
          </a:p>
        </p:txBody>
      </p:sp>
      <p:sp>
        <p:nvSpPr>
          <p:cNvPr id="377" name="Google Shape;377;g13d0264779a_3_193:notes"/>
          <p:cNvSpPr txBox="1"/>
          <p:nvPr/>
        </p:nvSpPr>
        <p:spPr>
          <a:xfrm>
            <a:off x="3885902" y="8685892"/>
            <a:ext cx="2970609" cy="456595"/>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25</a:t>
            </a:fld>
            <a:endParaRPr sz="130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3d0264785e_1_10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388" name="Google Shape;388;g13d0264785e_1_1026: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r>
              <a:rPr lang="en-IN" sz="1300" dirty="0"/>
              <a:t>Vs T-SNE Embeddings (more Explainability)</a:t>
            </a:r>
          </a:p>
          <a:p>
            <a:pPr marL="0" lvl="0" indent="0" algn="l" rtl="0">
              <a:spcBef>
                <a:spcPts val="0"/>
              </a:spcBef>
              <a:spcAft>
                <a:spcPts val="0"/>
              </a:spcAft>
              <a:buNone/>
            </a:pPr>
            <a:r>
              <a:rPr lang="en-IN" sz="1300" dirty="0"/>
              <a:t>Vs Clustering. </a:t>
            </a:r>
            <a:endParaRPr sz="1300" dirty="0"/>
          </a:p>
        </p:txBody>
      </p:sp>
      <p:sp>
        <p:nvSpPr>
          <p:cNvPr id="389" name="Google Shape;389;g13d0264785e_1_1026: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26</a:t>
            </a:fld>
            <a:endParaRPr sz="130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13d0264785e_1_10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388" name="Google Shape;388;g13d0264785e_1_1026: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389" name="Google Shape;389;g13d0264785e_1_1026: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27</a:t>
            </a:fld>
            <a:endParaRPr sz="1300"/>
          </a:p>
        </p:txBody>
      </p:sp>
    </p:spTree>
    <p:extLst>
      <p:ext uri="{BB962C8B-B14F-4D97-AF65-F5344CB8AC3E}">
        <p14:creationId xmlns:p14="http://schemas.microsoft.com/office/powerpoint/2010/main" val="22634510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3d0264785e_1_1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398" name="Google Shape;398;g13d0264785e_1_1017: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just" rtl="0">
              <a:lnSpc>
                <a:spcPct val="100000"/>
              </a:lnSpc>
              <a:spcBef>
                <a:spcPts val="0"/>
              </a:spcBef>
              <a:spcAft>
                <a:spcPts val="0"/>
              </a:spcAft>
              <a:buSzPts val="1100"/>
              <a:buNone/>
            </a:pPr>
            <a:r>
              <a:rPr lang="en" sz="1200" b="1">
                <a:solidFill>
                  <a:schemeClr val="dk1"/>
                </a:solidFill>
                <a:latin typeface="Calibri"/>
                <a:ea typeface="Calibri"/>
                <a:cs typeface="Calibri"/>
                <a:sym typeface="Calibri"/>
              </a:rPr>
              <a:t>Explainability/Interpretation</a:t>
            </a:r>
            <a:r>
              <a:rPr lang="en" sz="1200">
                <a:solidFill>
                  <a:schemeClr val="dk1"/>
                </a:solidFill>
                <a:latin typeface="Calibri"/>
                <a:ea typeface="Calibri"/>
                <a:cs typeface="Calibri"/>
                <a:sym typeface="Calibri"/>
              </a:rPr>
              <a:t>: The Intersection matrix has been used to explain the emotion classification mechanism of the proposed method. The clusters of the same emotions should overlap, and those for different emotions should be separated. The value of one for the diagonal elements and convergence of non-diagonal elements’ values to zero validates this hypothesis. Inter-emotion clusters’ separability improves from intermediate to output layers. The decrease in non-diagonal elements’ values in the intersection matrix affirms that the model has learned to classify various emotions</a:t>
            </a:r>
            <a:endParaRPr sz="1300"/>
          </a:p>
        </p:txBody>
      </p:sp>
      <p:sp>
        <p:nvSpPr>
          <p:cNvPr id="399" name="Google Shape;399;g13d0264785e_1_1017: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28</a:t>
            </a:fld>
            <a:endParaRPr sz="130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3d0264779a_3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412" name="Google Shape;412;g13d0264779a_3_211:notes"/>
          <p:cNvSpPr txBox="1">
            <a:spLocks noGrp="1"/>
          </p:cNvSpPr>
          <p:nvPr>
            <p:ph type="body" idx="1"/>
          </p:nvPr>
        </p:nvSpPr>
        <p:spPr>
          <a:xfrm>
            <a:off x="686097" y="4343702"/>
            <a:ext cx="5485805" cy="4113892"/>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413" name="Google Shape;413;g13d0264779a_3_211:notes"/>
          <p:cNvSpPr txBox="1"/>
          <p:nvPr/>
        </p:nvSpPr>
        <p:spPr>
          <a:xfrm>
            <a:off x="3885902" y="8685892"/>
            <a:ext cx="2970609" cy="456595"/>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chemeClr val="dk1"/>
              </a:buClr>
              <a:buSzPts val="1200"/>
              <a:buFont typeface="Arial"/>
              <a:buNone/>
            </a:pPr>
            <a:fld id="{00000000-1234-1234-1234-123412341234}" type="slidenum">
              <a:rPr lang="en" sz="1200" b="0" i="0" u="none">
                <a:solidFill>
                  <a:schemeClr val="dk1"/>
                </a:solidFill>
                <a:latin typeface="Arial"/>
                <a:ea typeface="Arial"/>
                <a:cs typeface="Arial"/>
                <a:sym typeface="Arial"/>
              </a:rPr>
              <a:t>29</a:t>
            </a:fld>
            <a:endParaRPr sz="13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3d0264779a_3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144" name="Google Shape;144;g13d0264779a_3_82:notes"/>
          <p:cNvSpPr txBox="1">
            <a:spLocks noGrp="1"/>
          </p:cNvSpPr>
          <p:nvPr>
            <p:ph type="body" idx="1"/>
          </p:nvPr>
        </p:nvSpPr>
        <p:spPr>
          <a:xfrm>
            <a:off x="686097" y="4343702"/>
            <a:ext cx="5485805" cy="4113892"/>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SzPts val="1700"/>
              <a:buNone/>
            </a:pPr>
            <a:r>
              <a:rPr lang="en-US" sz="1300"/>
              <a:t>-&gt; </a:t>
            </a:r>
            <a:r>
              <a:rPr lang="en-US" sz="1300" dirty="0"/>
              <a:t>Learning outcomes:+=</a:t>
            </a:r>
          </a:p>
          <a:p>
            <a:pPr marL="0" lvl="0" indent="0" algn="l" rtl="0">
              <a:spcBef>
                <a:spcPts val="0"/>
              </a:spcBef>
              <a:spcAft>
                <a:spcPts val="0"/>
              </a:spcAft>
              <a:buSzPts val="1700"/>
              <a:buNone/>
            </a:pPr>
            <a:r>
              <a:rPr lang="en-US" sz="1300" dirty="0"/>
              <a:t>-&gt; How to decide a problem statement!</a:t>
            </a:r>
          </a:p>
          <a:p>
            <a:pPr marL="0" lvl="0" indent="0" algn="l" rtl="0">
              <a:spcBef>
                <a:spcPts val="0"/>
              </a:spcBef>
              <a:spcAft>
                <a:spcPts val="0"/>
              </a:spcAft>
              <a:buSzPts val="1700"/>
              <a:buNone/>
            </a:pPr>
            <a:endParaRPr sz="1300" dirty="0"/>
          </a:p>
        </p:txBody>
      </p:sp>
      <p:sp>
        <p:nvSpPr>
          <p:cNvPr id="145" name="Google Shape;145;g13d0264779a_3_82:notes"/>
          <p:cNvSpPr txBox="1"/>
          <p:nvPr/>
        </p:nvSpPr>
        <p:spPr>
          <a:xfrm>
            <a:off x="3885902" y="8685892"/>
            <a:ext cx="2970609" cy="456595"/>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3</a:t>
            </a:fld>
            <a:endParaRPr sz="13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13d0264779a_3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423" name="Google Shape;423;g13d0264779a_3_221:notes"/>
          <p:cNvSpPr txBox="1">
            <a:spLocks noGrp="1"/>
          </p:cNvSpPr>
          <p:nvPr>
            <p:ph type="body" idx="1"/>
          </p:nvPr>
        </p:nvSpPr>
        <p:spPr>
          <a:xfrm>
            <a:off x="686097" y="4343702"/>
            <a:ext cx="5485805" cy="4113892"/>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424" name="Google Shape;424;g13d0264779a_3_221:notes"/>
          <p:cNvSpPr txBox="1"/>
          <p:nvPr/>
        </p:nvSpPr>
        <p:spPr>
          <a:xfrm>
            <a:off x="3885902" y="8685892"/>
            <a:ext cx="2970609" cy="456595"/>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30</a:t>
            </a:fld>
            <a:endParaRPr sz="130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3d0264785e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433" name="Google Shape;433;g13d0264785e_1_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434" name="Google Shape;434;g13d0264785e_1_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chemeClr val="dk1"/>
              </a:buClr>
              <a:buSzPts val="1200"/>
              <a:buFont typeface="Arial"/>
              <a:buNone/>
            </a:pPr>
            <a:fld id="{00000000-1234-1234-1234-123412341234}" type="slidenum">
              <a:rPr lang="en" sz="1200" b="0" i="0" u="none">
                <a:solidFill>
                  <a:schemeClr val="dk1"/>
                </a:solidFill>
                <a:latin typeface="Arial"/>
                <a:ea typeface="Arial"/>
                <a:cs typeface="Arial"/>
                <a:sym typeface="Arial"/>
              </a:rPr>
              <a:t>31</a:t>
            </a:fld>
            <a:endParaRPr sz="130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13d0264785e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443" name="Google Shape;443;g13d0264785e_1_1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444" name="Google Shape;444;g13d0264785e_1_1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32</a:t>
            </a:fld>
            <a:endParaRPr sz="130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13d0264785e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443" name="Google Shape;443;g13d0264785e_1_1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444" name="Google Shape;444;g13d0264785e_1_1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33</a:t>
            </a:fld>
            <a:endParaRPr sz="1300"/>
          </a:p>
        </p:txBody>
      </p:sp>
    </p:spTree>
    <p:extLst>
      <p:ext uri="{BB962C8B-B14F-4D97-AF65-F5344CB8AC3E}">
        <p14:creationId xmlns:p14="http://schemas.microsoft.com/office/powerpoint/2010/main" val="228189640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13d0264785e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443" name="Google Shape;443;g13d0264785e_1_1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444" name="Google Shape;444;g13d0264785e_1_1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34</a:t>
            </a:fld>
            <a:endParaRPr sz="1300"/>
          </a:p>
        </p:txBody>
      </p:sp>
    </p:spTree>
    <p:extLst>
      <p:ext uri="{BB962C8B-B14F-4D97-AF65-F5344CB8AC3E}">
        <p14:creationId xmlns:p14="http://schemas.microsoft.com/office/powerpoint/2010/main" val="283503605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13d0264785e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443" name="Google Shape;443;g13d0264785e_1_1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444" name="Google Shape;444;g13d0264785e_1_1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35</a:t>
            </a:fld>
            <a:endParaRPr sz="1300"/>
          </a:p>
        </p:txBody>
      </p:sp>
    </p:spTree>
    <p:extLst>
      <p:ext uri="{BB962C8B-B14F-4D97-AF65-F5344CB8AC3E}">
        <p14:creationId xmlns:p14="http://schemas.microsoft.com/office/powerpoint/2010/main" val="13161818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3d0264785e_1_1080:notes"/>
          <p:cNvSpPr>
            <a:spLocks noGrp="1" noRot="1" noChangeAspect="1"/>
          </p:cNvSpPr>
          <p:nvPr>
            <p:ph type="sldImg" idx="2"/>
          </p:nvPr>
        </p:nvSpPr>
        <p:spPr>
          <a:xfrm>
            <a:off x="428625" y="686405"/>
            <a:ext cx="60009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453" name="Google Shape;453;g13d0264785e_1_108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454" name="Google Shape;454;g13d0264785e_1_108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chemeClr val="dk1"/>
              </a:buClr>
              <a:buSzPts val="1200"/>
              <a:buFont typeface="Arial"/>
              <a:buNone/>
            </a:pPr>
            <a:fld id="{00000000-1234-1234-1234-123412341234}" type="slidenum">
              <a:rPr lang="en" sz="1200" b="0" i="0" u="none">
                <a:solidFill>
                  <a:schemeClr val="dk1"/>
                </a:solidFill>
                <a:latin typeface="Arial"/>
                <a:ea typeface="Arial"/>
                <a:cs typeface="Arial"/>
                <a:sym typeface="Arial"/>
              </a:rPr>
              <a:t>36</a:t>
            </a:fld>
            <a:endParaRPr sz="130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13d0264785e_1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475" name="Google Shape;475;g13d0264785e_1_1101: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476" name="Google Shape;476;g13d0264785e_1_1101: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37</a:t>
            </a:fld>
            <a:endParaRPr sz="130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13d0264785e_1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475" name="Google Shape;475;g13d0264785e_1_1101: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a:p>
        </p:txBody>
      </p:sp>
      <p:sp>
        <p:nvSpPr>
          <p:cNvPr id="476" name="Google Shape;476;g13d0264785e_1_1101: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38</a:t>
            </a:fld>
            <a:endParaRPr sz="1300"/>
          </a:p>
        </p:txBody>
      </p:sp>
    </p:spTree>
    <p:extLst>
      <p:ext uri="{BB962C8B-B14F-4D97-AF65-F5344CB8AC3E}">
        <p14:creationId xmlns:p14="http://schemas.microsoft.com/office/powerpoint/2010/main" val="326264745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13d0264785e_1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507" name="Google Shape;507;g13d0264785e_1_1125: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endParaRPr sz="1300" dirty="0"/>
          </a:p>
        </p:txBody>
      </p:sp>
      <p:sp>
        <p:nvSpPr>
          <p:cNvPr id="508" name="Google Shape;508;g13d0264785e_1_1125: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39</a:t>
            </a:fld>
            <a:endParaRPr sz="13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3d0264779a_3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175" name="Google Shape;175;g13d0264779a_3_108:notes"/>
          <p:cNvSpPr txBox="1">
            <a:spLocks noGrp="1"/>
          </p:cNvSpPr>
          <p:nvPr>
            <p:ph type="body" idx="1"/>
          </p:nvPr>
        </p:nvSpPr>
        <p:spPr>
          <a:xfrm>
            <a:off x="686097" y="4343702"/>
            <a:ext cx="5485805" cy="4113892"/>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r>
              <a:rPr lang="en-US" sz="1300" dirty="0"/>
              <a:t>Relationship with DL models..</a:t>
            </a:r>
          </a:p>
          <a:p>
            <a:pPr marL="0" lvl="0" indent="0" algn="l" rtl="0">
              <a:spcBef>
                <a:spcPts val="0"/>
              </a:spcBef>
              <a:spcAft>
                <a:spcPts val="0"/>
              </a:spcAft>
              <a:buNone/>
            </a:pPr>
            <a:r>
              <a:rPr lang="en-US" sz="1300" dirty="0"/>
              <a:t>Trust in relationships..</a:t>
            </a:r>
          </a:p>
          <a:p>
            <a:pPr marL="0" lvl="0" indent="0" algn="l" rtl="0">
              <a:spcBef>
                <a:spcPts val="0"/>
              </a:spcBef>
              <a:spcAft>
                <a:spcPts val="0"/>
              </a:spcAft>
              <a:buNone/>
            </a:pPr>
            <a:r>
              <a:rPr lang="en-US" sz="1300" dirty="0"/>
              <a:t>Research paper by </a:t>
            </a:r>
            <a:r>
              <a:rPr lang="en-US" sz="1300" dirty="0" err="1"/>
              <a:t>Ribiero</a:t>
            </a:r>
            <a:r>
              <a:rPr lang="en-US" sz="1300" dirty="0"/>
              <a:t> et al (2016) titled “Why Should I Trust You” aptly encapsulates the issue with ML black boxes.</a:t>
            </a:r>
          </a:p>
          <a:p>
            <a:pPr marL="0" lvl="0" indent="0" algn="l" rtl="0">
              <a:spcBef>
                <a:spcPts val="0"/>
              </a:spcBef>
              <a:spcAft>
                <a:spcPts val="0"/>
              </a:spcAft>
              <a:buNone/>
            </a:pPr>
            <a:endParaRPr sz="1300" dirty="0"/>
          </a:p>
        </p:txBody>
      </p:sp>
      <p:sp>
        <p:nvSpPr>
          <p:cNvPr id="176" name="Google Shape;176;g13d0264779a_3_108:notes"/>
          <p:cNvSpPr txBox="1"/>
          <p:nvPr/>
        </p:nvSpPr>
        <p:spPr>
          <a:xfrm>
            <a:off x="3885902" y="8685892"/>
            <a:ext cx="2970609" cy="456595"/>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chemeClr val="dk1"/>
              </a:buClr>
              <a:buSzPts val="1200"/>
              <a:buFont typeface="Arial"/>
              <a:buNone/>
            </a:pPr>
            <a:fld id="{00000000-1234-1234-1234-123412341234}" type="slidenum">
              <a:rPr lang="en" sz="1200" b="0" i="0" u="none">
                <a:solidFill>
                  <a:schemeClr val="dk1"/>
                </a:solidFill>
                <a:latin typeface="Arial"/>
                <a:ea typeface="Arial"/>
                <a:cs typeface="Arial"/>
                <a:sym typeface="Arial"/>
              </a:rPr>
              <a:t>4</a:t>
            </a:fld>
            <a:endParaRPr sz="130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13d0264785e_3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16" name="Google Shape;516;g13d0264785e_3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3d0264779a_3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186" name="Google Shape;186;g13d0264779a_3_118:notes"/>
          <p:cNvSpPr txBox="1">
            <a:spLocks noGrp="1"/>
          </p:cNvSpPr>
          <p:nvPr>
            <p:ph type="body" idx="1"/>
          </p:nvPr>
        </p:nvSpPr>
        <p:spPr>
          <a:xfrm>
            <a:off x="686097" y="4343702"/>
            <a:ext cx="5485805" cy="4113892"/>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r>
              <a:rPr lang="en" sz="1300" dirty="0"/>
              <a:t>-&gt; </a:t>
            </a:r>
            <a:r>
              <a:rPr lang="en" sz="1300" b="1" dirty="0"/>
              <a:t>Both the terms are useinterchangeablyly. ‘Explainable’ is more often used. These definitions: NIST</a:t>
            </a:r>
            <a:r>
              <a:rPr lang="en" sz="1300" b="0" dirty="0"/>
              <a:t> (who released MNIST dataset).</a:t>
            </a:r>
          </a:p>
          <a:p>
            <a:pPr marL="0" lvl="0" indent="0" algn="l" rtl="0">
              <a:spcBef>
                <a:spcPts val="0"/>
              </a:spcBef>
              <a:spcAft>
                <a:spcPts val="0"/>
              </a:spcAft>
              <a:buNone/>
            </a:pPr>
            <a:r>
              <a:rPr lang="en" sz="1300" dirty="0"/>
              <a:t>-&gt; https://www.bmc.com/blogs/machine-learning-interpretability-vs-explainability/</a:t>
            </a:r>
          </a:p>
          <a:p>
            <a:pPr marL="0" lvl="0" indent="0" algn="l" rtl="0">
              <a:spcBef>
                <a:spcPts val="0"/>
              </a:spcBef>
              <a:spcAft>
                <a:spcPts val="0"/>
              </a:spcAft>
              <a:buNone/>
            </a:pPr>
            <a:r>
              <a:rPr lang="en-US" sz="1300" dirty="0"/>
              <a:t>-&gt; Local vs Global Interpretability: In linear regression models, Beta coefficients explain the prediction for all the data points (if variable value increases by 1, prediction increases by Beta for every data point). This is global fidelity. In a causal analysis, it is called “average” causal analysis.</a:t>
            </a:r>
          </a:p>
          <a:p>
            <a:pPr marL="0" lvl="0" indent="0" algn="l" rtl="0">
              <a:spcBef>
                <a:spcPts val="0"/>
              </a:spcBef>
              <a:spcAft>
                <a:spcPts val="0"/>
              </a:spcAft>
              <a:buNone/>
            </a:pPr>
            <a:endParaRPr sz="1300" dirty="0"/>
          </a:p>
        </p:txBody>
      </p:sp>
      <p:sp>
        <p:nvSpPr>
          <p:cNvPr id="187" name="Google Shape;187;g13d0264779a_3_118:notes"/>
          <p:cNvSpPr txBox="1"/>
          <p:nvPr/>
        </p:nvSpPr>
        <p:spPr>
          <a:xfrm>
            <a:off x="3885902" y="8685892"/>
            <a:ext cx="2970609" cy="456595"/>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5</a:t>
            </a:fld>
            <a:endParaRPr sz="13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3d0264779a_3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186" name="Google Shape;186;g13d0264779a_3_118:notes"/>
          <p:cNvSpPr txBox="1">
            <a:spLocks noGrp="1"/>
          </p:cNvSpPr>
          <p:nvPr>
            <p:ph type="body" idx="1"/>
          </p:nvPr>
        </p:nvSpPr>
        <p:spPr>
          <a:xfrm>
            <a:off x="686097" y="4343702"/>
            <a:ext cx="5485805" cy="4113892"/>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SzPts val="1700"/>
              <a:buNone/>
            </a:pPr>
            <a:r>
              <a:rPr lang="en-US" sz="1300" dirty="0"/>
              <a:t>At the </a:t>
            </a:r>
            <a:r>
              <a:rPr lang="en-US" sz="1300" b="1" dirty="0"/>
              <a:t>global</a:t>
            </a:r>
            <a:r>
              <a:rPr lang="en-US" sz="1300" dirty="0"/>
              <a:t> level: how many </a:t>
            </a:r>
            <a:r>
              <a:rPr lang="en-US" sz="1300" b="1" dirty="0"/>
              <a:t>splits</a:t>
            </a:r>
            <a:r>
              <a:rPr lang="en-US" sz="1300" dirty="0"/>
              <a:t> (will give us some insights); At the </a:t>
            </a:r>
            <a:r>
              <a:rPr lang="en-US" sz="1300" b="1" dirty="0"/>
              <a:t>local</a:t>
            </a:r>
            <a:r>
              <a:rPr lang="en-US" sz="1300" dirty="0"/>
              <a:t> level: </a:t>
            </a:r>
            <a:r>
              <a:rPr lang="en-US" sz="1300" b="1" dirty="0"/>
              <a:t>age.</a:t>
            </a:r>
          </a:p>
        </p:txBody>
      </p:sp>
      <p:sp>
        <p:nvSpPr>
          <p:cNvPr id="187" name="Google Shape;187;g13d0264779a_3_118:notes"/>
          <p:cNvSpPr txBox="1"/>
          <p:nvPr/>
        </p:nvSpPr>
        <p:spPr>
          <a:xfrm>
            <a:off x="3885902" y="8685892"/>
            <a:ext cx="2970609" cy="456595"/>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6</a:t>
            </a:fld>
            <a:endParaRPr sz="1300"/>
          </a:p>
        </p:txBody>
      </p:sp>
    </p:spTree>
    <p:extLst>
      <p:ext uri="{BB962C8B-B14F-4D97-AF65-F5344CB8AC3E}">
        <p14:creationId xmlns:p14="http://schemas.microsoft.com/office/powerpoint/2010/main" val="8292906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3d0264779a_3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186" name="Google Shape;186;g13d0264779a_3_118:notes"/>
          <p:cNvSpPr txBox="1">
            <a:spLocks noGrp="1"/>
          </p:cNvSpPr>
          <p:nvPr>
            <p:ph type="body" idx="1"/>
          </p:nvPr>
        </p:nvSpPr>
        <p:spPr>
          <a:xfrm>
            <a:off x="686097" y="4343702"/>
            <a:ext cx="5485805" cy="4113892"/>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r>
              <a:rPr lang="en" sz="1300" dirty="0"/>
              <a:t>https://www.bmc.com/blogs/machine-learning-interpretability-vs-explainability/</a:t>
            </a:r>
          </a:p>
          <a:p>
            <a:pPr marL="0" lvl="0" indent="0" algn="l" rtl="0">
              <a:spcBef>
                <a:spcPts val="0"/>
              </a:spcBef>
              <a:spcAft>
                <a:spcPts val="0"/>
              </a:spcAft>
              <a:buNone/>
            </a:pPr>
            <a:r>
              <a:rPr lang="en-US" sz="1300" dirty="0"/>
              <a:t>Local vs Global Interpretability: In linear regression models, Beta coefficients explain the prediction for all the data points (if variable value increases by 1, prediction increases by Beta for every data point). This is global fidelity. In a causal analysis, it is called “average” causal analysis.</a:t>
            </a:r>
          </a:p>
          <a:p>
            <a:pPr marL="0" lvl="0" indent="0" algn="l" rtl="0">
              <a:spcBef>
                <a:spcPts val="0"/>
              </a:spcBef>
              <a:spcAft>
                <a:spcPts val="0"/>
              </a:spcAft>
              <a:buNone/>
            </a:pPr>
            <a:endParaRPr sz="1300" dirty="0"/>
          </a:p>
        </p:txBody>
      </p:sp>
      <p:sp>
        <p:nvSpPr>
          <p:cNvPr id="187" name="Google Shape;187;g13d0264779a_3_118:notes"/>
          <p:cNvSpPr txBox="1"/>
          <p:nvPr/>
        </p:nvSpPr>
        <p:spPr>
          <a:xfrm>
            <a:off x="3885902" y="8685892"/>
            <a:ext cx="2970609" cy="456595"/>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7</a:t>
            </a:fld>
            <a:endParaRPr sz="1300"/>
          </a:p>
        </p:txBody>
      </p:sp>
    </p:spTree>
    <p:extLst>
      <p:ext uri="{BB962C8B-B14F-4D97-AF65-F5344CB8AC3E}">
        <p14:creationId xmlns:p14="http://schemas.microsoft.com/office/powerpoint/2010/main" val="28625706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3d0264779a_3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196" name="Google Shape;196;g13d0264779a_3_127:notes"/>
          <p:cNvSpPr txBox="1">
            <a:spLocks noGrp="1"/>
          </p:cNvSpPr>
          <p:nvPr>
            <p:ph type="body" idx="1"/>
          </p:nvPr>
        </p:nvSpPr>
        <p:spPr>
          <a:xfrm>
            <a:off x="686097" y="4343702"/>
            <a:ext cx="5485805" cy="4113892"/>
          </a:xfrm>
          <a:prstGeom prst="rect">
            <a:avLst/>
          </a:prstGeom>
          <a:noFill/>
          <a:ln>
            <a:noFill/>
          </a:ln>
        </p:spPr>
        <p:txBody>
          <a:bodyPr spcFirstLastPara="1" wrap="square" lIns="91100" tIns="45550" rIns="91100" bIns="45550" anchor="t" anchorCtr="0">
            <a:noAutofit/>
          </a:bodyPr>
          <a:lstStyle/>
          <a:p>
            <a:pPr marL="0" lvl="0" indent="0" algn="l" rtl="0">
              <a:spcBef>
                <a:spcPts val="0"/>
              </a:spcBef>
              <a:spcAft>
                <a:spcPts val="0"/>
              </a:spcAft>
              <a:buNone/>
            </a:pPr>
            <a:r>
              <a:rPr lang="en-US" sz="1300"/>
              <a:t>LIME and SHAP are surrogate models (Figure 1). It means they still use the black-box machine learning models. They tweak the input slightly (like we do in sensitivity tests) and test the changes in prediction... This tweak has to be small so that it is still close to the original data point (or in the local region)... Since surrogate models still treat the ML models as a black box, these are model agnostic.</a:t>
            </a:r>
            <a:endParaRPr lang="en-US" sz="1300" dirty="0"/>
          </a:p>
        </p:txBody>
      </p:sp>
      <p:sp>
        <p:nvSpPr>
          <p:cNvPr id="197" name="Google Shape;197;g13d0264779a_3_127:notes"/>
          <p:cNvSpPr txBox="1"/>
          <p:nvPr/>
        </p:nvSpPr>
        <p:spPr>
          <a:xfrm>
            <a:off x="3885902" y="8685892"/>
            <a:ext cx="2970609" cy="456595"/>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chemeClr val="dk1"/>
              </a:buClr>
              <a:buSzPts val="1200"/>
              <a:buFont typeface="Arial"/>
              <a:buNone/>
            </a:pPr>
            <a:fld id="{00000000-1234-1234-1234-123412341234}" type="slidenum">
              <a:rPr lang="en" sz="1200" b="0" i="0" u="none">
                <a:solidFill>
                  <a:schemeClr val="dk1"/>
                </a:solidFill>
                <a:latin typeface="Arial"/>
                <a:ea typeface="Arial"/>
                <a:cs typeface="Arial"/>
                <a:sym typeface="Arial"/>
              </a:rPr>
              <a:t>8</a:t>
            </a:fld>
            <a:endParaRPr sz="13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3d0264785e_1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278" name="Google Shape;278;g13d0264785e_1_30:notes"/>
          <p:cNvSpPr txBox="1">
            <a:spLocks noGrp="1"/>
          </p:cNvSpPr>
          <p:nvPr>
            <p:ph type="body" idx="1"/>
          </p:nvPr>
        </p:nvSpPr>
        <p:spPr>
          <a:xfrm>
            <a:off x="686097" y="4343702"/>
            <a:ext cx="5485800" cy="4113900"/>
          </a:xfrm>
          <a:prstGeom prst="rect">
            <a:avLst/>
          </a:prstGeom>
          <a:noFill/>
          <a:ln>
            <a:noFill/>
          </a:ln>
        </p:spPr>
        <p:txBody>
          <a:bodyPr spcFirstLastPara="1" wrap="square" lIns="91100" tIns="45550" rIns="91100" bIns="45550" anchor="t" anchorCtr="0">
            <a:noAutofit/>
          </a:bodyPr>
          <a:lstStyle/>
          <a:p>
            <a:pPr marL="158750" indent="0" algn="just">
              <a:buNone/>
            </a:pPr>
            <a:r>
              <a:rPr lang="en-US" sz="1400" dirty="0">
                <a:latin typeface="Libre Baskerville" panose="02000000000000000000" pitchFamily="2" charset="0"/>
              </a:rPr>
              <a:t>Surrogate: substitute.</a:t>
            </a:r>
          </a:p>
          <a:p>
            <a:pPr marL="15875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400" dirty="0">
                <a:latin typeface="Libre Baskerville" panose="02000000000000000000" pitchFamily="2" charset="0"/>
              </a:rPr>
              <a:t>Since surrogate models still treat the ML models as a black box, these are model agnostic.</a:t>
            </a:r>
          </a:p>
          <a:p>
            <a:pPr marL="158750" indent="0" algn="just">
              <a:buNone/>
            </a:pPr>
            <a:endParaRPr lang="en-US" sz="1400" dirty="0">
              <a:latin typeface="Libre Baskerville" panose="02000000000000000000" pitchFamily="2" charset="0"/>
            </a:endParaRPr>
          </a:p>
        </p:txBody>
      </p:sp>
      <p:sp>
        <p:nvSpPr>
          <p:cNvPr id="279" name="Google Shape;279;g13d0264785e_1_30:notes"/>
          <p:cNvSpPr txBox="1"/>
          <p:nvPr/>
        </p:nvSpPr>
        <p:spPr>
          <a:xfrm>
            <a:off x="3885902" y="8685892"/>
            <a:ext cx="2970600" cy="456600"/>
          </a:xfrm>
          <a:prstGeom prst="rect">
            <a:avLst/>
          </a:prstGeom>
          <a:noFill/>
          <a:ln>
            <a:noFill/>
          </a:ln>
        </p:spPr>
        <p:txBody>
          <a:bodyPr spcFirstLastPara="1" wrap="square" lIns="91100" tIns="45550" rIns="91100" bIns="4555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 sz="1200" b="0" i="0" u="none">
                <a:solidFill>
                  <a:srgbClr val="000000"/>
                </a:solidFill>
                <a:latin typeface="Arial"/>
                <a:ea typeface="Arial"/>
                <a:cs typeface="Arial"/>
                <a:sym typeface="Arial"/>
              </a:rPr>
              <a:t>9</a:t>
            </a:fld>
            <a:endParaRPr sz="1300"/>
          </a:p>
        </p:txBody>
      </p:sp>
    </p:spTree>
    <p:extLst>
      <p:ext uri="{BB962C8B-B14F-4D97-AF65-F5344CB8AC3E}">
        <p14:creationId xmlns:p14="http://schemas.microsoft.com/office/powerpoint/2010/main" val="1479127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1"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p:nvPr/>
        </p:nvSpPr>
        <p:spPr>
          <a:xfrm>
            <a:off x="1372975" y="1530800"/>
            <a:ext cx="63876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3000" b="1">
                <a:solidFill>
                  <a:srgbClr val="C00000"/>
                </a:solidFill>
                <a:latin typeface="Libre Baskerville"/>
                <a:ea typeface="Libre Baskerville"/>
                <a:cs typeface="Libre Baskerville"/>
                <a:sym typeface="Libre Baskerville"/>
              </a:rPr>
              <a:t> </a:t>
            </a:r>
            <a:endParaRPr sz="110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7"/>
        <p:cNvGrpSpPr/>
        <p:nvPr/>
      </p:nvGrpSpPr>
      <p:grpSpPr>
        <a:xfrm>
          <a:off x="0" y="0"/>
          <a:ext cx="0" cy="0"/>
          <a:chOff x="0" y="0"/>
          <a:chExt cx="0" cy="0"/>
        </a:xfrm>
      </p:grpSpPr>
      <p:grpSp>
        <p:nvGrpSpPr>
          <p:cNvPr id="68" name="Google Shape;68;p11"/>
          <p:cNvGrpSpPr/>
          <p:nvPr/>
        </p:nvGrpSpPr>
        <p:grpSpPr>
          <a:xfrm>
            <a:off x="830392" y="4169130"/>
            <a:ext cx="745763" cy="45826"/>
            <a:chOff x="4580561" y="2589004"/>
            <a:chExt cx="1064464" cy="25200"/>
          </a:xfrm>
        </p:grpSpPr>
        <p:sp>
          <p:nvSpPr>
            <p:cNvPr id="69" name="Google Shape;69;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2" name="Google Shape;72;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3" name="Google Shape;73;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4"/>
        <p:cNvGrpSpPr/>
        <p:nvPr/>
      </p:nvGrpSpPr>
      <p:grpSpPr>
        <a:xfrm>
          <a:off x="0" y="0"/>
          <a:ext cx="0" cy="0"/>
          <a:chOff x="0" y="0"/>
          <a:chExt cx="0" cy="0"/>
        </a:xfrm>
      </p:grpSpPr>
      <p:sp>
        <p:nvSpPr>
          <p:cNvPr id="75" name="Google Shape;75;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76"/>
        <p:cNvGrpSpPr/>
        <p:nvPr/>
      </p:nvGrpSpPr>
      <p:grpSpPr>
        <a:xfrm>
          <a:off x="0" y="0"/>
          <a:ext cx="0" cy="0"/>
          <a:chOff x="0" y="0"/>
          <a:chExt cx="0" cy="0"/>
        </a:xfrm>
      </p:grpSpPr>
      <p:sp>
        <p:nvSpPr>
          <p:cNvPr id="77" name="Google Shape;77;p13"/>
          <p:cNvSpPr txBox="1">
            <a:spLocks noGrp="1"/>
          </p:cNvSpPr>
          <p:nvPr>
            <p:ph type="title"/>
          </p:nvPr>
        </p:nvSpPr>
        <p:spPr>
          <a:xfrm>
            <a:off x="914400" y="205978"/>
            <a:ext cx="7772400" cy="857400"/>
          </a:xfrm>
          <a:prstGeom prst="rect">
            <a:avLst/>
          </a:prstGeom>
          <a:noFill/>
          <a:ln>
            <a:noFill/>
          </a:ln>
        </p:spPr>
        <p:txBody>
          <a:bodyPr spcFirstLastPara="1" wrap="square" lIns="68575" tIns="34275" rIns="68575" bIns="68575" anchor="b" anchorCtr="0">
            <a:noAutofit/>
          </a:bodyPr>
          <a:lstStyle>
            <a:lvl1pPr lvl="0" algn="l" rtl="0">
              <a:spcBef>
                <a:spcPts val="0"/>
              </a:spcBef>
              <a:spcAft>
                <a:spcPts val="0"/>
              </a:spcAft>
              <a:buSzPts val="2800"/>
              <a:buNone/>
              <a:defRPr/>
            </a:lvl1pPr>
            <a:lvl2pPr lvl="1" algn="l" rtl="0">
              <a:spcBef>
                <a:spcPts val="0"/>
              </a:spcBef>
              <a:spcAft>
                <a:spcPts val="0"/>
              </a:spcAft>
              <a:buSzPts val="2800"/>
              <a:buNone/>
              <a:defRPr/>
            </a:lvl2pPr>
            <a:lvl3pPr lvl="2" algn="l" rtl="0">
              <a:spcBef>
                <a:spcPts val="0"/>
              </a:spcBef>
              <a:spcAft>
                <a:spcPts val="0"/>
              </a:spcAft>
              <a:buSzPts val="2800"/>
              <a:buNone/>
              <a:defRPr/>
            </a:lvl3pPr>
            <a:lvl4pPr lvl="3" algn="l" rtl="0">
              <a:spcBef>
                <a:spcPts val="0"/>
              </a:spcBef>
              <a:spcAft>
                <a:spcPts val="0"/>
              </a:spcAft>
              <a:buSzPts val="2800"/>
              <a:buNone/>
              <a:defRPr/>
            </a:lvl4pPr>
            <a:lvl5pPr lvl="4" algn="l" rtl="0">
              <a:spcBef>
                <a:spcPts val="0"/>
              </a:spcBef>
              <a:spcAft>
                <a:spcPts val="0"/>
              </a:spcAft>
              <a:buSzPts val="2800"/>
              <a:buNone/>
              <a:defRPr/>
            </a:lvl5pPr>
            <a:lvl6pPr lvl="5" algn="l" rtl="0">
              <a:spcBef>
                <a:spcPts val="0"/>
              </a:spcBef>
              <a:spcAft>
                <a:spcPts val="0"/>
              </a:spcAft>
              <a:buSzPts val="2800"/>
              <a:buNone/>
              <a:defRPr/>
            </a:lvl6pPr>
            <a:lvl7pPr lvl="6" algn="l" rtl="0">
              <a:spcBef>
                <a:spcPts val="0"/>
              </a:spcBef>
              <a:spcAft>
                <a:spcPts val="0"/>
              </a:spcAft>
              <a:buSzPts val="2800"/>
              <a:buNone/>
              <a:defRPr/>
            </a:lvl7pPr>
            <a:lvl8pPr lvl="7" algn="l" rtl="0">
              <a:spcBef>
                <a:spcPts val="0"/>
              </a:spcBef>
              <a:spcAft>
                <a:spcPts val="0"/>
              </a:spcAft>
              <a:buSzPts val="2800"/>
              <a:buNone/>
              <a:defRPr/>
            </a:lvl8pPr>
            <a:lvl9pPr lvl="8" algn="l" rtl="0">
              <a:spcBef>
                <a:spcPts val="0"/>
              </a:spcBef>
              <a:spcAft>
                <a:spcPts val="0"/>
              </a:spcAft>
              <a:buSzPts val="2800"/>
              <a:buNone/>
              <a:defRPr/>
            </a:lvl9pPr>
          </a:lstStyle>
          <a:p>
            <a:endParaRPr/>
          </a:p>
        </p:txBody>
      </p:sp>
      <p:sp>
        <p:nvSpPr>
          <p:cNvPr id="78" name="Google Shape;78;p13"/>
          <p:cNvSpPr txBox="1">
            <a:spLocks noGrp="1"/>
          </p:cNvSpPr>
          <p:nvPr>
            <p:ph type="body" idx="1"/>
          </p:nvPr>
        </p:nvSpPr>
        <p:spPr>
          <a:xfrm>
            <a:off x="914400" y="1085850"/>
            <a:ext cx="7772400" cy="3429000"/>
          </a:xfrm>
          <a:prstGeom prst="rect">
            <a:avLst/>
          </a:prstGeom>
          <a:noFill/>
          <a:ln>
            <a:noFill/>
          </a:ln>
        </p:spPr>
        <p:txBody>
          <a:bodyPr spcFirstLastPara="1" wrap="square" lIns="68575" tIns="34275" rIns="68575" bIns="34275" anchor="t" anchorCtr="0">
            <a:noAutofit/>
          </a:bodyPr>
          <a:lstStyle>
            <a:lvl1pPr marL="457200" lvl="0" indent="-298450" algn="l" rtl="0">
              <a:spcBef>
                <a:spcPts val="400"/>
              </a:spcBef>
              <a:spcAft>
                <a:spcPts val="0"/>
              </a:spcAft>
              <a:buSzPts val="1100"/>
              <a:buChar char="●"/>
              <a:defRPr/>
            </a:lvl1pPr>
            <a:lvl2pPr marL="914400" lvl="1" indent="-298450" algn="l" rtl="0">
              <a:spcBef>
                <a:spcPts val="300"/>
              </a:spcBef>
              <a:spcAft>
                <a:spcPts val="0"/>
              </a:spcAft>
              <a:buSzPts val="1100"/>
              <a:buChar char="○"/>
              <a:defRPr/>
            </a:lvl2pPr>
            <a:lvl3pPr marL="1371600" lvl="2" indent="-298450" algn="l" rtl="0">
              <a:spcBef>
                <a:spcPts val="300"/>
              </a:spcBef>
              <a:spcAft>
                <a:spcPts val="0"/>
              </a:spcAft>
              <a:buSzPts val="1100"/>
              <a:buChar char="■"/>
              <a:defRPr/>
            </a:lvl3pPr>
            <a:lvl4pPr marL="1828800" lvl="3" indent="-298450" algn="l" rtl="0">
              <a:spcBef>
                <a:spcPts val="300"/>
              </a:spcBef>
              <a:spcAft>
                <a:spcPts val="0"/>
              </a:spcAft>
              <a:buSzPts val="1100"/>
              <a:buChar char="●"/>
              <a:defRPr/>
            </a:lvl4pPr>
            <a:lvl5pPr marL="2286000" lvl="4" indent="-317500" algn="l" rtl="0">
              <a:spcBef>
                <a:spcPts val="300"/>
              </a:spcBef>
              <a:spcAft>
                <a:spcPts val="0"/>
              </a:spcAft>
              <a:buSzPts val="1400"/>
              <a:buChar char="○"/>
              <a:defRPr/>
            </a:lvl5pPr>
            <a:lvl6pPr marL="2743200" lvl="5" indent="-317500" algn="l" rtl="0">
              <a:spcBef>
                <a:spcPts val="300"/>
              </a:spcBef>
              <a:spcAft>
                <a:spcPts val="0"/>
              </a:spcAft>
              <a:buSzPts val="1400"/>
              <a:buChar char="■"/>
              <a:defRPr/>
            </a:lvl6pPr>
            <a:lvl7pPr marL="3200400" lvl="6" indent="-317500" algn="l" rtl="0">
              <a:spcBef>
                <a:spcPts val="1200"/>
              </a:spcBef>
              <a:spcAft>
                <a:spcPts val="0"/>
              </a:spcAft>
              <a:buSzPts val="1400"/>
              <a:buChar char="●"/>
              <a:defRPr/>
            </a:lvl7pPr>
            <a:lvl8pPr marL="3657600" lvl="7" indent="-317500" algn="l" rtl="0">
              <a:spcBef>
                <a:spcPts val="1200"/>
              </a:spcBef>
              <a:spcAft>
                <a:spcPts val="0"/>
              </a:spcAft>
              <a:buSzPts val="1400"/>
              <a:buChar char="○"/>
              <a:defRPr/>
            </a:lvl8pPr>
            <a:lvl9pPr marL="4114800" lvl="8" indent="-317500" algn="l" rtl="0">
              <a:spcBef>
                <a:spcPts val="1200"/>
              </a:spcBef>
              <a:spcAft>
                <a:spcPts val="1200"/>
              </a:spcAft>
              <a:buSzPts val="1400"/>
              <a:buChar char="■"/>
              <a:defRPr/>
            </a:lvl9pPr>
          </a:lstStyle>
          <a:p>
            <a:endParaRPr/>
          </a:p>
        </p:txBody>
      </p:sp>
      <p:sp>
        <p:nvSpPr>
          <p:cNvPr id="79" name="Google Shape;79;p13"/>
          <p:cNvSpPr txBox="1">
            <a:spLocks noGrp="1"/>
          </p:cNvSpPr>
          <p:nvPr>
            <p:ph type="dt" idx="10"/>
          </p:nvPr>
        </p:nvSpPr>
        <p:spPr>
          <a:xfrm>
            <a:off x="6172200" y="4643438"/>
            <a:ext cx="2476500" cy="357300"/>
          </a:xfrm>
          <a:prstGeom prst="rect">
            <a:avLst/>
          </a:prstGeom>
          <a:noFill/>
          <a:ln>
            <a:noFill/>
          </a:ln>
        </p:spPr>
        <p:txBody>
          <a:bodyPr spcFirstLastPara="1" wrap="square" lIns="68575" tIns="34275" rIns="68575" bIns="34275" anchor="ctr" anchorCtr="0">
            <a:noAutofit/>
          </a:bodyPr>
          <a:lstStyle>
            <a:lvl1pPr lvl="0" algn="r" rtl="0">
              <a:lnSpc>
                <a:spcPct val="100000"/>
              </a:lnSpc>
              <a:spcBef>
                <a:spcPts val="0"/>
              </a:spcBef>
              <a:spcAft>
                <a:spcPts val="0"/>
              </a:spcAft>
              <a:buSzPts val="1400"/>
              <a:buNone/>
              <a:defRPr sz="1100">
                <a:solidFill>
                  <a:schemeClr val="dk2"/>
                </a:solidFill>
                <a:latin typeface="Libre Baskerville"/>
                <a:ea typeface="Libre Baskerville"/>
                <a:cs typeface="Libre Baskerville"/>
                <a:sym typeface="Libre Baskervill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80" name="Google Shape;80;p13"/>
          <p:cNvSpPr txBox="1">
            <a:spLocks noGrp="1"/>
          </p:cNvSpPr>
          <p:nvPr>
            <p:ph type="ftr" idx="11"/>
          </p:nvPr>
        </p:nvSpPr>
        <p:spPr>
          <a:xfrm>
            <a:off x="914400" y="4629150"/>
            <a:ext cx="3962400" cy="342900"/>
          </a:xfrm>
          <a:prstGeom prst="rect">
            <a:avLst/>
          </a:prstGeom>
          <a:noFill/>
          <a:ln>
            <a:noFill/>
          </a:ln>
        </p:spPr>
        <p:txBody>
          <a:bodyPr spcFirstLastPara="1" wrap="square" lIns="68575" tIns="34275" rIns="68575" bIns="34275"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81" name="Google Shape;81;p13"/>
          <p:cNvSpPr>
            <a:spLocks noGrp="1"/>
          </p:cNvSpPr>
          <p:nvPr>
            <p:ph type="sldNum" idx="12"/>
          </p:nvPr>
        </p:nvSpPr>
        <p:spPr>
          <a:xfrm>
            <a:off x="146447" y="4657725"/>
            <a:ext cx="457200" cy="342900"/>
          </a:xfrm>
          <a:prstGeom prst="ellipse">
            <a:avLst/>
          </a:prstGeom>
          <a:solidFill>
            <a:schemeClr val="accent1"/>
          </a:solidFill>
          <a:ln>
            <a:noFill/>
          </a:ln>
        </p:spPr>
        <p:txBody>
          <a:bodyPr spcFirstLastPara="1" wrap="square" lIns="0" tIns="0" rIns="0" bIns="0" anchor="ctr" anchorCtr="1">
            <a:normAutofit/>
          </a:bodyPr>
          <a:lstStyle>
            <a:lvl1pPr marL="0" marR="0" lvl="0" indent="0" algn="ctr" rtl="0">
              <a:lnSpc>
                <a:spcPct val="100000"/>
              </a:lnSpc>
              <a:spcBef>
                <a:spcPts val="0"/>
              </a:spcBef>
              <a:spcAft>
                <a:spcPts val="0"/>
              </a:spcAft>
              <a:buClr>
                <a:srgbClr val="FFFFFF"/>
              </a:buClr>
              <a:buSzPts val="1100"/>
              <a:buFont typeface="Libre Franklin"/>
              <a:buNone/>
              <a:defRPr sz="1100" b="0" i="0" u="none">
                <a:solidFill>
                  <a:srgbClr val="FFFFFF"/>
                </a:solidFill>
                <a:latin typeface="Libre Franklin"/>
                <a:ea typeface="Libre Franklin"/>
                <a:cs typeface="Libre Franklin"/>
                <a:sym typeface="Libre Franklin"/>
              </a:defRPr>
            </a:lvl1pPr>
            <a:lvl2pPr marL="0" marR="0" lvl="1" indent="0" algn="ctr" rtl="0">
              <a:lnSpc>
                <a:spcPct val="100000"/>
              </a:lnSpc>
              <a:spcBef>
                <a:spcPts val="0"/>
              </a:spcBef>
              <a:spcAft>
                <a:spcPts val="0"/>
              </a:spcAft>
              <a:buClr>
                <a:srgbClr val="FFFFFF"/>
              </a:buClr>
              <a:buSzPts val="1100"/>
              <a:buFont typeface="Libre Franklin"/>
              <a:buNone/>
              <a:defRPr sz="1100" b="0" i="0" u="none">
                <a:solidFill>
                  <a:srgbClr val="FFFFFF"/>
                </a:solidFill>
                <a:latin typeface="Libre Franklin"/>
                <a:ea typeface="Libre Franklin"/>
                <a:cs typeface="Libre Franklin"/>
                <a:sym typeface="Libre Franklin"/>
              </a:defRPr>
            </a:lvl2pPr>
            <a:lvl3pPr marL="0" marR="0" lvl="2" indent="0" algn="ctr" rtl="0">
              <a:lnSpc>
                <a:spcPct val="100000"/>
              </a:lnSpc>
              <a:spcBef>
                <a:spcPts val="0"/>
              </a:spcBef>
              <a:spcAft>
                <a:spcPts val="0"/>
              </a:spcAft>
              <a:buClr>
                <a:srgbClr val="FFFFFF"/>
              </a:buClr>
              <a:buSzPts val="1100"/>
              <a:buFont typeface="Libre Franklin"/>
              <a:buNone/>
              <a:defRPr sz="1100" b="0" i="0" u="none">
                <a:solidFill>
                  <a:srgbClr val="FFFFFF"/>
                </a:solidFill>
                <a:latin typeface="Libre Franklin"/>
                <a:ea typeface="Libre Franklin"/>
                <a:cs typeface="Libre Franklin"/>
                <a:sym typeface="Libre Franklin"/>
              </a:defRPr>
            </a:lvl3pPr>
            <a:lvl4pPr marL="0" marR="0" lvl="3" indent="0" algn="ctr" rtl="0">
              <a:lnSpc>
                <a:spcPct val="100000"/>
              </a:lnSpc>
              <a:spcBef>
                <a:spcPts val="0"/>
              </a:spcBef>
              <a:spcAft>
                <a:spcPts val="0"/>
              </a:spcAft>
              <a:buClr>
                <a:srgbClr val="FFFFFF"/>
              </a:buClr>
              <a:buSzPts val="1100"/>
              <a:buFont typeface="Libre Franklin"/>
              <a:buNone/>
              <a:defRPr sz="1100" b="0" i="0" u="none">
                <a:solidFill>
                  <a:srgbClr val="FFFFFF"/>
                </a:solidFill>
                <a:latin typeface="Libre Franklin"/>
                <a:ea typeface="Libre Franklin"/>
                <a:cs typeface="Libre Franklin"/>
                <a:sym typeface="Libre Franklin"/>
              </a:defRPr>
            </a:lvl4pPr>
            <a:lvl5pPr marL="0" marR="0" lvl="4" indent="0" algn="ctr" rtl="0">
              <a:lnSpc>
                <a:spcPct val="100000"/>
              </a:lnSpc>
              <a:spcBef>
                <a:spcPts val="0"/>
              </a:spcBef>
              <a:spcAft>
                <a:spcPts val="0"/>
              </a:spcAft>
              <a:buClr>
                <a:srgbClr val="FFFFFF"/>
              </a:buClr>
              <a:buSzPts val="1100"/>
              <a:buFont typeface="Libre Franklin"/>
              <a:buNone/>
              <a:defRPr sz="1100" b="0" i="0" u="none">
                <a:solidFill>
                  <a:srgbClr val="FFFFFF"/>
                </a:solidFill>
                <a:latin typeface="Libre Franklin"/>
                <a:ea typeface="Libre Franklin"/>
                <a:cs typeface="Libre Franklin"/>
                <a:sym typeface="Libre Franklin"/>
              </a:defRPr>
            </a:lvl5pPr>
            <a:lvl6pPr marL="0" marR="0" lvl="5" indent="0" algn="ctr" rtl="0">
              <a:lnSpc>
                <a:spcPct val="100000"/>
              </a:lnSpc>
              <a:spcBef>
                <a:spcPts val="0"/>
              </a:spcBef>
              <a:spcAft>
                <a:spcPts val="0"/>
              </a:spcAft>
              <a:buClr>
                <a:srgbClr val="FFFFFF"/>
              </a:buClr>
              <a:buSzPts val="1100"/>
              <a:buFont typeface="Libre Franklin"/>
              <a:buNone/>
              <a:defRPr sz="1100" b="0" i="0" u="none">
                <a:solidFill>
                  <a:srgbClr val="FFFFFF"/>
                </a:solidFill>
                <a:latin typeface="Libre Franklin"/>
                <a:ea typeface="Libre Franklin"/>
                <a:cs typeface="Libre Franklin"/>
                <a:sym typeface="Libre Franklin"/>
              </a:defRPr>
            </a:lvl6pPr>
            <a:lvl7pPr marL="0" marR="0" lvl="6" indent="0" algn="ctr" rtl="0">
              <a:lnSpc>
                <a:spcPct val="100000"/>
              </a:lnSpc>
              <a:spcBef>
                <a:spcPts val="0"/>
              </a:spcBef>
              <a:spcAft>
                <a:spcPts val="0"/>
              </a:spcAft>
              <a:buClr>
                <a:srgbClr val="FFFFFF"/>
              </a:buClr>
              <a:buSzPts val="1100"/>
              <a:buFont typeface="Libre Franklin"/>
              <a:buNone/>
              <a:defRPr sz="1100" b="0" i="0" u="none">
                <a:solidFill>
                  <a:srgbClr val="FFFFFF"/>
                </a:solidFill>
                <a:latin typeface="Libre Franklin"/>
                <a:ea typeface="Libre Franklin"/>
                <a:cs typeface="Libre Franklin"/>
                <a:sym typeface="Libre Franklin"/>
              </a:defRPr>
            </a:lvl7pPr>
            <a:lvl8pPr marL="0" marR="0" lvl="7" indent="0" algn="ctr" rtl="0">
              <a:lnSpc>
                <a:spcPct val="100000"/>
              </a:lnSpc>
              <a:spcBef>
                <a:spcPts val="0"/>
              </a:spcBef>
              <a:spcAft>
                <a:spcPts val="0"/>
              </a:spcAft>
              <a:buClr>
                <a:srgbClr val="FFFFFF"/>
              </a:buClr>
              <a:buSzPts val="1100"/>
              <a:buFont typeface="Libre Franklin"/>
              <a:buNone/>
              <a:defRPr sz="1100" b="0" i="0" u="none">
                <a:solidFill>
                  <a:srgbClr val="FFFFFF"/>
                </a:solidFill>
                <a:latin typeface="Libre Franklin"/>
                <a:ea typeface="Libre Franklin"/>
                <a:cs typeface="Libre Franklin"/>
                <a:sym typeface="Libre Franklin"/>
              </a:defRPr>
            </a:lvl8pPr>
            <a:lvl9pPr marL="0" marR="0" lvl="8" indent="0" algn="ctr" rtl="0">
              <a:lnSpc>
                <a:spcPct val="100000"/>
              </a:lnSpc>
              <a:spcBef>
                <a:spcPts val="0"/>
              </a:spcBef>
              <a:spcAft>
                <a:spcPts val="0"/>
              </a:spcAft>
              <a:buClr>
                <a:srgbClr val="FFFFFF"/>
              </a:buClr>
              <a:buSzPts val="1100"/>
              <a:buFont typeface="Libre Franklin"/>
              <a:buNone/>
              <a:defRPr sz="1100" b="0" i="0" u="none">
                <a:solidFill>
                  <a:srgbClr val="FFFFFF"/>
                </a:solidFill>
                <a:latin typeface="Libre Franklin"/>
                <a:ea typeface="Libre Franklin"/>
                <a:cs typeface="Libre Franklin"/>
                <a:sym typeface="Libre Franklin"/>
              </a:defRPr>
            </a:lvl9pPr>
          </a:lstStyle>
          <a:p>
            <a:pPr marL="0" lvl="0" indent="0" algn="ctr" rtl="0">
              <a:spcBef>
                <a:spcPts val="0"/>
              </a:spcBef>
              <a:spcAft>
                <a:spcPts val="0"/>
              </a:spcAft>
              <a:buNone/>
            </a:pPr>
            <a:fld id="{00000000-1234-1234-1234-123412341234}" type="slidenum">
              <a:rPr lang="en"/>
              <a:t>‹#›</a:t>
            </a:fld>
            <a:endParaRPr sz="1000">
              <a:solidFill>
                <a:schemeClr val="accent1"/>
              </a:solidFill>
              <a:latin typeface="Lato"/>
              <a:ea typeface="Lato"/>
              <a:cs typeface="Lato"/>
              <a:sym typeface="La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Last Slide">
  <p:cSld name="Last Slide">
    <p:spTree>
      <p:nvGrpSpPr>
        <p:cNvPr id="1" name="Shape 82"/>
        <p:cNvGrpSpPr/>
        <p:nvPr/>
      </p:nvGrpSpPr>
      <p:grpSpPr>
        <a:xfrm>
          <a:off x="0" y="0"/>
          <a:ext cx="0" cy="0"/>
          <a:chOff x="0" y="0"/>
          <a:chExt cx="0" cy="0"/>
        </a:xfrm>
      </p:grpSpPr>
      <p:sp>
        <p:nvSpPr>
          <p:cNvPr id="83" name="Google Shape;83;p14"/>
          <p:cNvSpPr txBox="1"/>
          <p:nvPr/>
        </p:nvSpPr>
        <p:spPr>
          <a:xfrm>
            <a:off x="8382001" y="4955721"/>
            <a:ext cx="762000" cy="149100"/>
          </a:xfrm>
          <a:prstGeom prst="rect">
            <a:avLst/>
          </a:prstGeom>
          <a:noFill/>
          <a:ln>
            <a:noFill/>
          </a:ln>
        </p:spPr>
        <p:txBody>
          <a:bodyPr spcFirstLastPara="1" wrap="square" lIns="68575" tIns="34275" rIns="68575" bIns="34275" anchor="t" anchorCtr="0">
            <a:noAutofit/>
          </a:bodyPr>
          <a:lstStyle/>
          <a:p>
            <a:pPr marL="0" marR="0" lvl="0" indent="0" algn="r" rtl="0">
              <a:spcBef>
                <a:spcPts val="0"/>
              </a:spcBef>
              <a:spcAft>
                <a:spcPts val="0"/>
              </a:spcAft>
              <a:buNone/>
            </a:pPr>
            <a:fld id="{00000000-1234-1234-1234-123412341234}" type="slidenum">
              <a:rPr lang="en" sz="1100" b="1">
                <a:solidFill>
                  <a:schemeClr val="lt1"/>
                </a:solidFill>
                <a:latin typeface="Calibri"/>
                <a:ea typeface="Calibri"/>
                <a:cs typeface="Calibri"/>
                <a:sym typeface="Calibri"/>
              </a:rPr>
              <a:t>‹#›</a:t>
            </a:fld>
            <a:endParaRPr sz="1100" b="1">
              <a:solidFill>
                <a:schemeClr val="lt1"/>
              </a:solidFill>
              <a:latin typeface="Calibri"/>
              <a:ea typeface="Calibri"/>
              <a:cs typeface="Calibri"/>
              <a:sym typeface="Calibri"/>
            </a:endParaRPr>
          </a:p>
        </p:txBody>
      </p:sp>
      <p:sp>
        <p:nvSpPr>
          <p:cNvPr id="84" name="Google Shape;84;p14"/>
          <p:cNvSpPr txBox="1">
            <a:spLocks noGrp="1"/>
          </p:cNvSpPr>
          <p:nvPr>
            <p:ph type="title"/>
          </p:nvPr>
        </p:nvSpPr>
        <p:spPr>
          <a:xfrm>
            <a:off x="3363914" y="2228851"/>
            <a:ext cx="2452800" cy="533400"/>
          </a:xfrm>
          <a:prstGeom prst="rect">
            <a:avLst/>
          </a:prstGeom>
          <a:noFill/>
          <a:ln>
            <a:noFill/>
          </a:ln>
        </p:spPr>
        <p:txBody>
          <a:bodyPr spcFirstLastPara="1" wrap="square" lIns="68575" tIns="34275" rIns="68575" bIns="34275" anchor="t" anchorCtr="0">
            <a:normAutofit/>
          </a:bodyPr>
          <a:lstStyle>
            <a:lvl1pPr lvl="0" algn="ctr" rtl="0">
              <a:spcBef>
                <a:spcPts val="0"/>
              </a:spcBef>
              <a:spcAft>
                <a:spcPts val="0"/>
              </a:spcAft>
              <a:buSzPts val="2800"/>
              <a:buNone/>
              <a:defRPr sz="2700" b="1" cap="none"/>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85" name="Google Shape;85;p14"/>
          <p:cNvCxnSpPr/>
          <p:nvPr/>
        </p:nvCxnSpPr>
        <p:spPr>
          <a:xfrm>
            <a:off x="3595525" y="2714651"/>
            <a:ext cx="2009700" cy="0"/>
          </a:xfrm>
          <a:prstGeom prst="straightConnector1">
            <a:avLst/>
          </a:prstGeom>
          <a:noFill/>
          <a:ln w="50800" cap="flat" cmpd="sng">
            <a:solidFill>
              <a:srgbClr val="366092"/>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 Slide">
  <p:cSld name="Content Slide">
    <p:spTree>
      <p:nvGrpSpPr>
        <p:cNvPr id="1" name="Shape 86"/>
        <p:cNvGrpSpPr/>
        <p:nvPr/>
      </p:nvGrpSpPr>
      <p:grpSpPr>
        <a:xfrm>
          <a:off x="0" y="0"/>
          <a:ext cx="0" cy="0"/>
          <a:chOff x="0" y="0"/>
          <a:chExt cx="0" cy="0"/>
        </a:xfrm>
      </p:grpSpPr>
      <p:pic>
        <p:nvPicPr>
          <p:cNvPr id="87" name="Google Shape;87;p15"/>
          <p:cNvPicPr preferRelativeResize="0"/>
          <p:nvPr/>
        </p:nvPicPr>
        <p:blipFill rotWithShape="1">
          <a:blip r:embed="rId2">
            <a:alphaModFix/>
          </a:blip>
          <a:srcRect/>
          <a:stretch/>
        </p:blipFill>
        <p:spPr>
          <a:xfrm>
            <a:off x="8164286" y="-1110"/>
            <a:ext cx="979715" cy="721020"/>
          </a:xfrm>
          <a:prstGeom prst="rect">
            <a:avLst/>
          </a:prstGeom>
          <a:noFill/>
          <a:ln>
            <a:noFill/>
          </a:ln>
        </p:spPr>
      </p:pic>
      <p:cxnSp>
        <p:nvCxnSpPr>
          <p:cNvPr id="88" name="Google Shape;88;p15"/>
          <p:cNvCxnSpPr/>
          <p:nvPr/>
        </p:nvCxnSpPr>
        <p:spPr>
          <a:xfrm>
            <a:off x="0" y="742950"/>
            <a:ext cx="9144000" cy="0"/>
          </a:xfrm>
          <a:prstGeom prst="straightConnector1">
            <a:avLst/>
          </a:prstGeom>
          <a:noFill/>
          <a:ln w="50800" cap="flat" cmpd="sng">
            <a:solidFill>
              <a:srgbClr val="366092"/>
            </a:solidFill>
            <a:prstDash val="solid"/>
            <a:round/>
            <a:headEnd type="none" w="sm" len="sm"/>
            <a:tailEnd type="none" w="sm" len="sm"/>
          </a:ln>
        </p:spPr>
      </p:cxnSp>
      <p:cxnSp>
        <p:nvCxnSpPr>
          <p:cNvPr id="89" name="Google Shape;89;p15"/>
          <p:cNvCxnSpPr/>
          <p:nvPr/>
        </p:nvCxnSpPr>
        <p:spPr>
          <a:xfrm>
            <a:off x="0" y="5067300"/>
            <a:ext cx="9144000" cy="0"/>
          </a:xfrm>
          <a:prstGeom prst="straightConnector1">
            <a:avLst/>
          </a:prstGeom>
          <a:noFill/>
          <a:ln w="222250" cap="flat" cmpd="sng">
            <a:solidFill>
              <a:srgbClr val="366092"/>
            </a:solidFill>
            <a:prstDash val="solid"/>
            <a:round/>
            <a:headEnd type="none" w="sm" len="sm"/>
            <a:tailEnd type="none" w="sm" len="sm"/>
          </a:ln>
        </p:spPr>
      </p:cxnSp>
      <p:pic>
        <p:nvPicPr>
          <p:cNvPr id="90" name="Google Shape;90;p15"/>
          <p:cNvPicPr preferRelativeResize="0"/>
          <p:nvPr/>
        </p:nvPicPr>
        <p:blipFill rotWithShape="1">
          <a:blip r:embed="rId3">
            <a:alphaModFix/>
          </a:blip>
          <a:srcRect/>
          <a:stretch/>
        </p:blipFill>
        <p:spPr>
          <a:xfrm>
            <a:off x="7464197" y="4835469"/>
            <a:ext cx="1666875" cy="148828"/>
          </a:xfrm>
          <a:prstGeom prst="rect">
            <a:avLst/>
          </a:prstGeom>
          <a:noFill/>
          <a:ln>
            <a:noFill/>
          </a:ln>
        </p:spPr>
      </p:pic>
      <p:pic>
        <p:nvPicPr>
          <p:cNvPr id="91" name="Google Shape;91;p15"/>
          <p:cNvPicPr preferRelativeResize="0"/>
          <p:nvPr/>
        </p:nvPicPr>
        <p:blipFill rotWithShape="1">
          <a:blip r:embed="rId4">
            <a:alphaModFix/>
          </a:blip>
          <a:srcRect/>
          <a:stretch/>
        </p:blipFill>
        <p:spPr>
          <a:xfrm>
            <a:off x="1873073" y="1588659"/>
            <a:ext cx="5321656" cy="2632932"/>
          </a:xfrm>
          <a:prstGeom prst="rect">
            <a:avLst/>
          </a:prstGeom>
          <a:noFill/>
          <a:ln>
            <a:noFill/>
          </a:ln>
        </p:spPr>
      </p:pic>
      <p:sp>
        <p:nvSpPr>
          <p:cNvPr id="92" name="Google Shape;92;p15"/>
          <p:cNvSpPr txBox="1"/>
          <p:nvPr/>
        </p:nvSpPr>
        <p:spPr>
          <a:xfrm>
            <a:off x="8382001" y="4955721"/>
            <a:ext cx="762000" cy="149106"/>
          </a:xfrm>
          <a:prstGeom prst="rect">
            <a:avLst/>
          </a:prstGeom>
          <a:noFill/>
          <a:ln>
            <a:noFill/>
          </a:ln>
        </p:spPr>
        <p:txBody>
          <a:bodyPr spcFirstLastPara="1" wrap="square" lIns="68575" tIns="34275" rIns="68575" bIns="34275" anchor="t" anchorCtr="0">
            <a:noAutofit/>
          </a:bodyPr>
          <a:lstStyle/>
          <a:p>
            <a:pPr marL="0" marR="0" lvl="0" indent="0" algn="r" rtl="0">
              <a:spcBef>
                <a:spcPts val="0"/>
              </a:spcBef>
              <a:spcAft>
                <a:spcPts val="0"/>
              </a:spcAft>
              <a:buNone/>
            </a:pPr>
            <a:fld id="{00000000-1234-1234-1234-123412341234}" type="slidenum">
              <a:rPr lang="en" sz="1100" b="1" i="0" u="none" strike="noStrike" cap="none">
                <a:solidFill>
                  <a:schemeClr val="lt1"/>
                </a:solidFill>
                <a:latin typeface="Calibri"/>
                <a:ea typeface="Calibri"/>
                <a:cs typeface="Calibri"/>
                <a:sym typeface="Calibri"/>
              </a:rPr>
              <a:t>‹#›</a:t>
            </a:fld>
            <a:endParaRPr sz="1100" b="1" i="0" u="none" strike="noStrike" cap="none">
              <a:solidFill>
                <a:schemeClr val="lt1"/>
              </a:solidFill>
              <a:latin typeface="Calibri"/>
              <a:ea typeface="Calibri"/>
              <a:cs typeface="Calibri"/>
              <a:sym typeface="Calibri"/>
            </a:endParaRPr>
          </a:p>
        </p:txBody>
      </p:sp>
      <p:sp>
        <p:nvSpPr>
          <p:cNvPr id="93" name="Google Shape;93;p15"/>
          <p:cNvSpPr txBox="1">
            <a:spLocks noGrp="1"/>
          </p:cNvSpPr>
          <p:nvPr>
            <p:ph type="title"/>
          </p:nvPr>
        </p:nvSpPr>
        <p:spPr>
          <a:xfrm>
            <a:off x="180654" y="152243"/>
            <a:ext cx="7042080" cy="415940"/>
          </a:xfrm>
          <a:prstGeom prst="rect">
            <a:avLst/>
          </a:prstGeom>
          <a:noFill/>
          <a:ln>
            <a:noFill/>
          </a:ln>
        </p:spPr>
        <p:txBody>
          <a:bodyPr spcFirstLastPara="1" wrap="square" lIns="68575" tIns="34275" rIns="68575" bIns="34275" anchor="ctr" anchorCtr="0">
            <a:normAutofit/>
          </a:bodyPr>
          <a:lstStyle>
            <a:lvl1pPr lvl="0" algn="l">
              <a:spcBef>
                <a:spcPts val="0"/>
              </a:spcBef>
              <a:spcAft>
                <a:spcPts val="0"/>
              </a:spcAft>
              <a:buSzPts val="1100"/>
              <a:buNone/>
              <a:defRPr sz="2400" b="1"/>
            </a:lvl1pPr>
            <a:lvl2pPr lvl="1" algn="ctr">
              <a:spcBef>
                <a:spcPts val="0"/>
              </a:spcBef>
              <a:spcAft>
                <a:spcPts val="0"/>
              </a:spcAft>
              <a:buSzPts val="1100"/>
              <a:buNone/>
              <a:defRPr sz="1100"/>
            </a:lvl2pPr>
            <a:lvl3pPr lvl="2" algn="ctr">
              <a:spcBef>
                <a:spcPts val="0"/>
              </a:spcBef>
              <a:spcAft>
                <a:spcPts val="0"/>
              </a:spcAft>
              <a:buSzPts val="1100"/>
              <a:buNone/>
              <a:defRPr sz="1100"/>
            </a:lvl3pPr>
            <a:lvl4pPr lvl="3" algn="ctr">
              <a:spcBef>
                <a:spcPts val="0"/>
              </a:spcBef>
              <a:spcAft>
                <a:spcPts val="0"/>
              </a:spcAft>
              <a:buSzPts val="1100"/>
              <a:buNone/>
              <a:defRPr sz="1100"/>
            </a:lvl4pPr>
            <a:lvl5pPr lvl="4" algn="ctr">
              <a:spcBef>
                <a:spcPts val="0"/>
              </a:spcBef>
              <a:spcAft>
                <a:spcPts val="0"/>
              </a:spcAft>
              <a:buSzPts val="1100"/>
              <a:buNone/>
              <a:defRPr sz="1100"/>
            </a:lvl5pPr>
            <a:lvl6pPr lvl="5" algn="ctr">
              <a:spcBef>
                <a:spcPts val="0"/>
              </a:spcBef>
              <a:spcAft>
                <a:spcPts val="0"/>
              </a:spcAft>
              <a:buSzPts val="1100"/>
              <a:buNone/>
              <a:defRPr sz="1100"/>
            </a:lvl6pPr>
            <a:lvl7pPr lvl="6" algn="ctr">
              <a:spcBef>
                <a:spcPts val="0"/>
              </a:spcBef>
              <a:spcAft>
                <a:spcPts val="0"/>
              </a:spcAft>
              <a:buSzPts val="1100"/>
              <a:buNone/>
              <a:defRPr sz="1100"/>
            </a:lvl7pPr>
            <a:lvl8pPr lvl="7" algn="ctr">
              <a:spcBef>
                <a:spcPts val="0"/>
              </a:spcBef>
              <a:spcAft>
                <a:spcPts val="0"/>
              </a:spcAft>
              <a:buSzPts val="1100"/>
              <a:buNone/>
              <a:defRPr sz="1100"/>
            </a:lvl8pPr>
            <a:lvl9pPr lvl="8" algn="ctr">
              <a:spcBef>
                <a:spcPts val="0"/>
              </a:spcBef>
              <a:spcAft>
                <a:spcPts val="0"/>
              </a:spcAft>
              <a:buSzPts val="1100"/>
              <a:buNone/>
              <a:defRPr sz="1100"/>
            </a:lvl9pPr>
          </a:lstStyle>
          <a:p>
            <a:endParaRPr/>
          </a:p>
        </p:txBody>
      </p:sp>
      <p:sp>
        <p:nvSpPr>
          <p:cNvPr id="94" name="Google Shape;94;p15"/>
          <p:cNvSpPr txBox="1">
            <a:spLocks noGrp="1"/>
          </p:cNvSpPr>
          <p:nvPr>
            <p:ph type="body" idx="1"/>
          </p:nvPr>
        </p:nvSpPr>
        <p:spPr>
          <a:xfrm>
            <a:off x="180654" y="880488"/>
            <a:ext cx="8768137" cy="3917454"/>
          </a:xfrm>
          <a:prstGeom prst="rect">
            <a:avLst/>
          </a:prstGeom>
          <a:noFill/>
          <a:ln>
            <a:noFill/>
          </a:ln>
        </p:spPr>
        <p:txBody>
          <a:bodyPr spcFirstLastPara="1" wrap="square" lIns="68575" tIns="34275" rIns="68575" bIns="34275" anchor="t" anchorCtr="0">
            <a:normAutofit/>
          </a:bodyPr>
          <a:lstStyle>
            <a:lvl1pPr marL="457200" lvl="0" indent="-342900" algn="l">
              <a:spcBef>
                <a:spcPts val="400"/>
              </a:spcBef>
              <a:spcAft>
                <a:spcPts val="0"/>
              </a:spcAft>
              <a:buClr>
                <a:schemeClr val="dk1"/>
              </a:buClr>
              <a:buSzPts val="1800"/>
              <a:buChar char="●"/>
              <a:defRPr sz="1800">
                <a:latin typeface="Arial"/>
                <a:ea typeface="Arial"/>
                <a:cs typeface="Arial"/>
                <a:sym typeface="Arial"/>
              </a:defRPr>
            </a:lvl1pPr>
            <a:lvl2pPr marL="914400" lvl="1" indent="-323850" algn="l">
              <a:spcBef>
                <a:spcPts val="300"/>
              </a:spcBef>
              <a:spcAft>
                <a:spcPts val="0"/>
              </a:spcAft>
              <a:buClr>
                <a:schemeClr val="dk1"/>
              </a:buClr>
              <a:buSzPts val="1500"/>
              <a:buChar char="○"/>
              <a:defRPr sz="1500">
                <a:latin typeface="Arial"/>
                <a:ea typeface="Arial"/>
                <a:cs typeface="Arial"/>
                <a:sym typeface="Arial"/>
              </a:defRPr>
            </a:lvl2pPr>
            <a:lvl3pPr marL="1371600" lvl="2" indent="-317500" algn="l">
              <a:spcBef>
                <a:spcPts val="300"/>
              </a:spcBef>
              <a:spcAft>
                <a:spcPts val="0"/>
              </a:spcAft>
              <a:buClr>
                <a:schemeClr val="dk1"/>
              </a:buClr>
              <a:buSzPts val="1400"/>
              <a:buChar char="■"/>
              <a:defRPr sz="1400">
                <a:latin typeface="Arial"/>
                <a:ea typeface="Arial"/>
                <a:cs typeface="Arial"/>
                <a:sym typeface="Arial"/>
              </a:defRPr>
            </a:lvl3pPr>
            <a:lvl4pPr marL="1828800" lvl="3" indent="-304800" algn="l">
              <a:spcBef>
                <a:spcPts val="200"/>
              </a:spcBef>
              <a:spcAft>
                <a:spcPts val="0"/>
              </a:spcAft>
              <a:buClr>
                <a:schemeClr val="dk1"/>
              </a:buClr>
              <a:buSzPts val="1200"/>
              <a:buChar char="●"/>
              <a:defRPr sz="1200">
                <a:latin typeface="Arial"/>
                <a:ea typeface="Arial"/>
                <a:cs typeface="Arial"/>
                <a:sym typeface="Arial"/>
              </a:defRPr>
            </a:lvl4pPr>
            <a:lvl5pPr marL="2286000" lvl="4" indent="-304800" algn="l">
              <a:spcBef>
                <a:spcPts val="200"/>
              </a:spcBef>
              <a:spcAft>
                <a:spcPts val="0"/>
              </a:spcAft>
              <a:buClr>
                <a:schemeClr val="dk1"/>
              </a:buClr>
              <a:buSzPts val="1200"/>
              <a:buChar char="○"/>
              <a:defRPr sz="1200">
                <a:latin typeface="Arial"/>
                <a:ea typeface="Arial"/>
                <a:cs typeface="Arial"/>
                <a:sym typeface="Arial"/>
              </a:defRPr>
            </a:lvl5pPr>
            <a:lvl6pPr marL="2743200" lvl="5" indent="-304800" algn="l">
              <a:spcBef>
                <a:spcPts val="200"/>
              </a:spcBef>
              <a:spcAft>
                <a:spcPts val="0"/>
              </a:spcAft>
              <a:buClr>
                <a:schemeClr val="dk1"/>
              </a:buClr>
              <a:buSzPts val="1200"/>
              <a:buChar char="■"/>
              <a:defRPr sz="1200"/>
            </a:lvl6pPr>
            <a:lvl7pPr marL="3200400" lvl="6" indent="-304800" algn="l">
              <a:spcBef>
                <a:spcPts val="1200"/>
              </a:spcBef>
              <a:spcAft>
                <a:spcPts val="0"/>
              </a:spcAft>
              <a:buClr>
                <a:schemeClr val="dk1"/>
              </a:buClr>
              <a:buSzPts val="1200"/>
              <a:buChar char="●"/>
              <a:defRPr sz="1200"/>
            </a:lvl7pPr>
            <a:lvl8pPr marL="3657600" lvl="7" indent="-304800" algn="l">
              <a:spcBef>
                <a:spcPts val="1200"/>
              </a:spcBef>
              <a:spcAft>
                <a:spcPts val="0"/>
              </a:spcAft>
              <a:buClr>
                <a:schemeClr val="dk1"/>
              </a:buClr>
              <a:buSzPts val="1200"/>
              <a:buChar char="○"/>
              <a:defRPr sz="1200"/>
            </a:lvl8pPr>
            <a:lvl9pPr marL="4114800" lvl="8" indent="-304800" algn="l">
              <a:spcBef>
                <a:spcPts val="1200"/>
              </a:spcBef>
              <a:spcAft>
                <a:spcPts val="1200"/>
              </a:spcAft>
              <a:buClr>
                <a:schemeClr val="dk1"/>
              </a:buClr>
              <a:buSzPts val="1200"/>
              <a:buChar char="■"/>
              <a:defRPr sz="12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1"/>
        <p:cNvGrpSpPr/>
        <p:nvPr/>
      </p:nvGrpSpPr>
      <p:grpSpPr>
        <a:xfrm>
          <a:off x="0" y="0"/>
          <a:ext cx="0" cy="0"/>
          <a:chOff x="0" y="0"/>
          <a:chExt cx="0" cy="0"/>
        </a:xfrm>
      </p:grpSpPr>
      <p:grpSp>
        <p:nvGrpSpPr>
          <p:cNvPr id="12" name="Google Shape;12;p3"/>
          <p:cNvGrpSpPr/>
          <p:nvPr/>
        </p:nvGrpSpPr>
        <p:grpSpPr>
          <a:xfrm>
            <a:off x="830392" y="1191256"/>
            <a:ext cx="745763" cy="45826"/>
            <a:chOff x="4580561" y="2589004"/>
            <a:chExt cx="1064464" cy="25200"/>
          </a:xfrm>
        </p:grpSpPr>
        <p:sp>
          <p:nvSpPr>
            <p:cNvPr id="13" name="Google Shape;13;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6" name="Google Shape;16;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4"/>
          <p:cNvGrpSpPr/>
          <p:nvPr/>
        </p:nvGrpSpPr>
        <p:grpSpPr>
          <a:xfrm>
            <a:off x="830392" y="1191256"/>
            <a:ext cx="745763" cy="45826"/>
            <a:chOff x="4580561" y="2589004"/>
            <a:chExt cx="1064464" cy="25200"/>
          </a:xfrm>
        </p:grpSpPr>
        <p:sp>
          <p:nvSpPr>
            <p:cNvPr id="20" name="Google Shape;20;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3" name="Google Shape;23;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24" name="Google Shape;24;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27;p5"/>
          <p:cNvGrpSpPr/>
          <p:nvPr/>
        </p:nvGrpSpPr>
        <p:grpSpPr>
          <a:xfrm>
            <a:off x="830392" y="1191256"/>
            <a:ext cx="745763" cy="45826"/>
            <a:chOff x="4580561" y="2589004"/>
            <a:chExt cx="1064464" cy="25200"/>
          </a:xfrm>
        </p:grpSpPr>
        <p:sp>
          <p:nvSpPr>
            <p:cNvPr id="28" name="Google Shape;28;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30;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1" name="Google Shape;31;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2" name="Google Shape;32;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3" name="Google Shape;33;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6"/>
          <p:cNvGrpSpPr/>
          <p:nvPr/>
        </p:nvGrpSpPr>
        <p:grpSpPr>
          <a:xfrm>
            <a:off x="830392" y="1191256"/>
            <a:ext cx="745763" cy="45826"/>
            <a:chOff x="4580561" y="2589004"/>
            <a:chExt cx="1064464" cy="25200"/>
          </a:xfrm>
        </p:grpSpPr>
        <p:sp>
          <p:nvSpPr>
            <p:cNvPr id="37" name="Google Shape;37;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0" name="Google Shape;40;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
        <p:cNvGrpSpPr/>
        <p:nvPr/>
      </p:nvGrpSpPr>
      <p:grpSpPr>
        <a:xfrm>
          <a:off x="0" y="0"/>
          <a:ext cx="0" cy="0"/>
          <a:chOff x="0" y="0"/>
          <a:chExt cx="0" cy="0"/>
        </a:xfrm>
      </p:grpSpPr>
      <p:sp>
        <p:nvSpPr>
          <p:cNvPr id="42" name="Google Shape;42;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 name="Google Shape;43;p7"/>
          <p:cNvGrpSpPr/>
          <p:nvPr/>
        </p:nvGrpSpPr>
        <p:grpSpPr>
          <a:xfrm>
            <a:off x="830392" y="1191256"/>
            <a:ext cx="745763" cy="45826"/>
            <a:chOff x="4580561" y="2589004"/>
            <a:chExt cx="1064464" cy="25200"/>
          </a:xfrm>
        </p:grpSpPr>
        <p:sp>
          <p:nvSpPr>
            <p:cNvPr id="44" name="Google Shape;44;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7" name="Google Shape;47;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8" name="Google Shape;48;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9"/>
        <p:cNvGrpSpPr/>
        <p:nvPr/>
      </p:nvGrpSpPr>
      <p:grpSpPr>
        <a:xfrm>
          <a:off x="0" y="0"/>
          <a:ext cx="0" cy="0"/>
          <a:chOff x="0" y="0"/>
          <a:chExt cx="0" cy="0"/>
        </a:xfrm>
      </p:grpSpPr>
      <p:grpSp>
        <p:nvGrpSpPr>
          <p:cNvPr id="50" name="Google Shape;50;p8"/>
          <p:cNvGrpSpPr/>
          <p:nvPr/>
        </p:nvGrpSpPr>
        <p:grpSpPr>
          <a:xfrm>
            <a:off x="830392" y="4169130"/>
            <a:ext cx="745763" cy="45826"/>
            <a:chOff x="4580561" y="2589004"/>
            <a:chExt cx="1064464" cy="25200"/>
          </a:xfrm>
        </p:grpSpPr>
        <p:sp>
          <p:nvSpPr>
            <p:cNvPr id="51" name="Google Shape;51;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Google Shape;53;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54" name="Google Shape;54;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5"/>
        <p:cNvGrpSpPr/>
        <p:nvPr/>
      </p:nvGrpSpPr>
      <p:grpSpPr>
        <a:xfrm>
          <a:off x="0" y="0"/>
          <a:ext cx="0" cy="0"/>
          <a:chOff x="0" y="0"/>
          <a:chExt cx="0" cy="0"/>
        </a:xfrm>
      </p:grpSpPr>
      <p:sp>
        <p:nvSpPr>
          <p:cNvPr id="56" name="Google Shape;56;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9"/>
          <p:cNvGrpSpPr/>
          <p:nvPr/>
        </p:nvGrpSpPr>
        <p:grpSpPr>
          <a:xfrm>
            <a:off x="830392" y="1191256"/>
            <a:ext cx="745763" cy="45826"/>
            <a:chOff x="4580561" y="2589004"/>
            <a:chExt cx="1064464" cy="25200"/>
          </a:xfrm>
        </p:grpSpPr>
        <p:sp>
          <p:nvSpPr>
            <p:cNvPr id="58" name="Google Shape;58;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1" name="Google Shape;61;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2" name="Google Shape;62;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4"/>
        <p:cNvGrpSpPr/>
        <p:nvPr/>
      </p:nvGrpSpPr>
      <p:grpSpPr>
        <a:xfrm>
          <a:off x="0" y="0"/>
          <a:ext cx="0" cy="0"/>
          <a:chOff x="0" y="0"/>
          <a:chExt cx="0" cy="0"/>
        </a:xfrm>
      </p:grpSpPr>
      <p:sp>
        <p:nvSpPr>
          <p:cNvPr id="65" name="Google Shape;65;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66" name="Google Shape;66;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jpg"/><Relationship Id="rId7"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hyperlink" Target="https://puneet-kr.github.io/" TargetMode="External"/><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4.w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16.jpg"/></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8.xml"/><Relationship Id="rId1" Type="http://schemas.openxmlformats.org/officeDocument/2006/relationships/slideLayout" Target="../slideLayouts/slideLayout12.xml"/><Relationship Id="rId5" Type="http://schemas.openxmlformats.org/officeDocument/2006/relationships/image" Target="../media/image21.jpg"/><Relationship Id="rId4" Type="http://schemas.openxmlformats.org/officeDocument/2006/relationships/image" Target="../media/image20.jpg"/></Relationships>
</file>

<file path=ppt/slides/_rels/slide1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23.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puneet-kr/TSS2022D27"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8.xml"/><Relationship Id="rId1" Type="http://schemas.openxmlformats.org/officeDocument/2006/relationships/slideLayout" Target="../slideLayouts/slideLayout12.xml"/><Relationship Id="rId4" Type="http://schemas.openxmlformats.org/officeDocument/2006/relationships/image" Target="../media/image28.jpg"/></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puneet-kr/TSS2022D27" TargetMode="External"/><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s://github.com/MIntelligence-Group/SpeechImg_EmoRec" TargetMode="External"/><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MIntelligence-Group/SpeechImg_EmoRec" TargetMode="External"/><Relationship Id="rId2" Type="http://schemas.openxmlformats.org/officeDocument/2006/relationships/notesSlide" Target="../notesSlides/notesSlide35.xml"/><Relationship Id="rId1" Type="http://schemas.openxmlformats.org/officeDocument/2006/relationships/slideLayout" Target="../slideLayouts/slideLayout12.xml"/><Relationship Id="rId4" Type="http://schemas.openxmlformats.org/officeDocument/2006/relationships/image" Target="../media/image31.jpg"/></Relationships>
</file>

<file path=ppt/slides/_rels/slide36.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8" Type="http://schemas.openxmlformats.org/officeDocument/2006/relationships/hyperlink" Target="https://lime-ml.readthedocs.io/en/latest/" TargetMode="External"/><Relationship Id="rId13" Type="http://schemas.openxmlformats.org/officeDocument/2006/relationships/hyperlink" Target="https://www.youtube.com/watch?v=OZJ1IgSgP9E&amp;list=PLV8yxwGOxvvovp-j6ztxhF3QcKXT6vORU&amp;ab_channel=DeepFindr" TargetMode="External"/><Relationship Id="rId3" Type="http://schemas.openxmlformats.org/officeDocument/2006/relationships/hyperlink" Target="https://proceedings.neurips.cc/paper/2017/file/8a20a8621978632d76c43dfd28b67767-Paper.pdf" TargetMode="External"/><Relationship Id="rId7" Type="http://schemas.openxmlformats.org/officeDocument/2006/relationships/hyperlink" Target="https://www.kdd.org/kdd2016/papers/files/rfp0573-ribeiroA.pdf" TargetMode="External"/><Relationship Id="rId12" Type="http://schemas.openxmlformats.org/officeDocument/2006/relationships/hyperlink" Target="https://www.youtube.com/watch?v=Q8rTrmqUQsU&amp;t=1s&amp;ab_channel=H2O.ai" TargetMode="External"/><Relationship Id="rId2" Type="http://schemas.openxmlformats.org/officeDocument/2006/relationships/notesSlide" Target="../notesSlides/notesSlide37.xml"/><Relationship Id="rId1" Type="http://schemas.openxmlformats.org/officeDocument/2006/relationships/slideLayout" Target="../slideLayouts/slideLayout12.xml"/><Relationship Id="rId6" Type="http://schemas.openxmlformats.org/officeDocument/2006/relationships/hyperlink" Target="https://medium.com/civis-analytics/demystifying-black-box-models-with-shap-value-analysis-3e20b536fc80" TargetMode="External"/><Relationship Id="rId11" Type="http://schemas.openxmlformats.org/officeDocument/2006/relationships/hyperlink" Target="https://christophm.github.io/interpretable-ml-book/" TargetMode="External"/><Relationship Id="rId5" Type="http://schemas.openxmlformats.org/officeDocument/2006/relationships/hyperlink" Target="https://github.com/slundberg/shap" TargetMode="External"/><Relationship Id="rId15" Type="http://schemas.openxmlformats.org/officeDocument/2006/relationships/hyperlink" Target="https://towardsdatascience.com/machine-learning-interpretability-techniques-662c723454f3" TargetMode="External"/><Relationship Id="rId10" Type="http://schemas.openxmlformats.org/officeDocument/2006/relationships/hyperlink" Target="https://towardsdatascience.com/interpretable-machine-learning-with-xgboost-9ec80d148d27" TargetMode="External"/><Relationship Id="rId4" Type="http://schemas.openxmlformats.org/officeDocument/2006/relationships/hyperlink" Target="https://shap.readthedocs.io/en/latest/index.html" TargetMode="External"/><Relationship Id="rId9" Type="http://schemas.openxmlformats.org/officeDocument/2006/relationships/hyperlink" Target="https://github.com/marcotcr/lime" TargetMode="External"/><Relationship Id="rId14" Type="http://schemas.openxmlformats.org/officeDocument/2006/relationships/hyperlink" Target="https://www.youtube.com/watch?v=9haIOplEIGM&amp;ab_channel=DeepFindr"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openaccess.thecvf.com/content_ICCV_2017/papers/Selvaraju_Grad-CAM_Visual_Explanations_ICCV_2017_paper.pdf" TargetMode="External"/><Relationship Id="rId2" Type="http://schemas.openxmlformats.org/officeDocument/2006/relationships/notesSlide" Target="../notesSlides/notesSlide38.xml"/><Relationship Id="rId1" Type="http://schemas.openxmlformats.org/officeDocument/2006/relationships/slideLayout" Target="../slideLayouts/slideLayout12.xml"/><Relationship Id="rId6" Type="http://schemas.openxmlformats.org/officeDocument/2006/relationships/image" Target="../media/image33.jpg"/><Relationship Id="rId5" Type="http://schemas.openxmlformats.org/officeDocument/2006/relationships/hyperlink" Target="https://github.com/MIntelligence-Group/SpeechImg_EmoRec" TargetMode="External"/><Relationship Id="rId4" Type="http://schemas.openxmlformats.org/officeDocument/2006/relationships/hyperlink" Target="https://dl.acm.org/doi/abs/10.1145/3490035.3490271"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s://puneet-kr.github.io/" TargetMode="External"/><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2.jpg"/><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5"/>
        <p:cNvGrpSpPr/>
        <p:nvPr/>
      </p:nvGrpSpPr>
      <p:grpSpPr>
        <a:xfrm>
          <a:off x="0" y="0"/>
          <a:ext cx="0" cy="0"/>
          <a:chOff x="0" y="0"/>
          <a:chExt cx="0" cy="0"/>
        </a:xfrm>
      </p:grpSpPr>
      <p:sp>
        <p:nvSpPr>
          <p:cNvPr id="116" name="Google Shape;116;p18"/>
          <p:cNvSpPr txBox="1">
            <a:spLocks noGrp="1"/>
          </p:cNvSpPr>
          <p:nvPr>
            <p:ph type="ctrTitle" idx="4294967295"/>
          </p:nvPr>
        </p:nvSpPr>
        <p:spPr>
          <a:xfrm>
            <a:off x="729450" y="1322450"/>
            <a:ext cx="7688100" cy="1664700"/>
          </a:xfrm>
          <a:prstGeom prst="rect">
            <a:avLst/>
          </a:prstGeom>
          <a:noFill/>
          <a:ln>
            <a:noFill/>
          </a:ln>
        </p:spPr>
        <p:txBody>
          <a:bodyPr spcFirstLastPara="1" wrap="square" lIns="68575" tIns="34275" rIns="68575" bIns="34275" anchor="b" anchorCtr="0">
            <a:normAutofit/>
          </a:bodyPr>
          <a:lstStyle/>
          <a:p>
            <a:pPr marL="0" lvl="0" indent="0" algn="ctr" rtl="0">
              <a:spcBef>
                <a:spcPts val="0"/>
              </a:spcBef>
              <a:spcAft>
                <a:spcPts val="0"/>
              </a:spcAft>
              <a:buNone/>
            </a:pPr>
            <a:r>
              <a:rPr lang="en"/>
              <a:t> </a:t>
            </a:r>
            <a:endParaRPr/>
          </a:p>
        </p:txBody>
      </p:sp>
      <p:sp>
        <p:nvSpPr>
          <p:cNvPr id="117" name="Google Shape;117;p18"/>
          <p:cNvSpPr txBox="1">
            <a:spLocks noGrp="1"/>
          </p:cNvSpPr>
          <p:nvPr>
            <p:ph type="subTitle" idx="4294967295"/>
          </p:nvPr>
        </p:nvSpPr>
        <p:spPr>
          <a:xfrm>
            <a:off x="729627" y="3172900"/>
            <a:ext cx="7688100" cy="541200"/>
          </a:xfrm>
          <a:prstGeom prst="rect">
            <a:avLst/>
          </a:prstGeom>
          <a:noFill/>
          <a:ln>
            <a:noFill/>
          </a:ln>
        </p:spPr>
        <p:txBody>
          <a:bodyPr spcFirstLastPara="1" wrap="square" lIns="68575" tIns="34275" rIns="68575" bIns="34275" anchor="t" anchorCtr="0">
            <a:normAutofit/>
          </a:bodyPr>
          <a:lstStyle/>
          <a:p>
            <a:pPr marL="0" lvl="0" indent="0" algn="ctr" rtl="0">
              <a:spcBef>
                <a:spcPts val="0"/>
              </a:spcBef>
              <a:spcAft>
                <a:spcPts val="0"/>
              </a:spcAft>
              <a:buClr>
                <a:schemeClr val="dk1"/>
              </a:buClr>
              <a:buSzPts val="1400"/>
              <a:buNone/>
            </a:pPr>
            <a:r>
              <a:rPr lang="en" dirty="0"/>
              <a:t> </a:t>
            </a:r>
            <a:endParaRPr dirty="0"/>
          </a:p>
        </p:txBody>
      </p:sp>
      <p:sp>
        <p:nvSpPr>
          <p:cNvPr id="118" name="Google Shape;118;p18"/>
          <p:cNvSpPr txBox="1"/>
          <p:nvPr/>
        </p:nvSpPr>
        <p:spPr>
          <a:xfrm>
            <a:off x="0" y="1230872"/>
            <a:ext cx="9144000" cy="1475100"/>
          </a:xfrm>
          <a:prstGeom prst="rect">
            <a:avLst/>
          </a:prstGeom>
          <a:solidFill>
            <a:srgbClr val="0033CC"/>
          </a:solidFill>
          <a:ln>
            <a:noFill/>
          </a:ln>
        </p:spPr>
        <p:txBody>
          <a:bodyPr spcFirstLastPara="1" wrap="square" lIns="68575" tIns="34275" rIns="68575" bIns="34275" anchor="t" anchorCtr="0">
            <a:spAutoFit/>
          </a:bodyPr>
          <a:lstStyle/>
          <a:p>
            <a:pPr marL="0" lvl="0" indent="0" algn="ctr" rtl="0">
              <a:spcBef>
                <a:spcPts val="0"/>
              </a:spcBef>
              <a:spcAft>
                <a:spcPts val="0"/>
              </a:spcAft>
              <a:buClr>
                <a:schemeClr val="dk1"/>
              </a:buClr>
              <a:buFont typeface="Arial"/>
              <a:buNone/>
            </a:pPr>
            <a:r>
              <a:rPr lang="en" sz="2400" b="1" dirty="0">
                <a:solidFill>
                  <a:srgbClr val="D9EAD3"/>
                </a:solidFill>
                <a:latin typeface="Libre Baskerville"/>
                <a:ea typeface="Libre Baskerville"/>
                <a:cs typeface="Libre Baskerville"/>
                <a:sym typeface="Libre Baskerville"/>
              </a:rPr>
              <a:t>Thapar Summer School 2022 | Day 27 </a:t>
            </a:r>
            <a:endParaRPr sz="2400" b="1" dirty="0">
              <a:solidFill>
                <a:srgbClr val="D9EAD3"/>
              </a:solidFill>
              <a:latin typeface="Libre Baskerville"/>
              <a:ea typeface="Libre Baskerville"/>
              <a:cs typeface="Libre Baskerville"/>
              <a:sym typeface="Libre Baskerville"/>
            </a:endParaRPr>
          </a:p>
          <a:p>
            <a:pPr marL="0" marR="0" lvl="0" indent="0" algn="ctr" rtl="0">
              <a:spcBef>
                <a:spcPts val="1000"/>
              </a:spcBef>
              <a:spcAft>
                <a:spcPts val="0"/>
              </a:spcAft>
              <a:buNone/>
            </a:pPr>
            <a:r>
              <a:rPr lang="en" sz="2400" b="1" dirty="0">
                <a:solidFill>
                  <a:srgbClr val="FFFFFF"/>
                </a:solidFill>
                <a:latin typeface="Libre Baskerville"/>
                <a:ea typeface="Libre Baskerville"/>
                <a:cs typeface="Libre Baskerville"/>
                <a:sym typeface="Libre Baskerville"/>
              </a:rPr>
              <a:t>‘Explainable AI’ </a:t>
            </a:r>
            <a:endParaRPr sz="2400" b="1" dirty="0">
              <a:solidFill>
                <a:srgbClr val="FFFFFF"/>
              </a:solidFill>
              <a:latin typeface="Libre Baskerville"/>
              <a:ea typeface="Libre Baskerville"/>
              <a:cs typeface="Libre Baskerville"/>
              <a:sym typeface="Libre Baskerville"/>
            </a:endParaRPr>
          </a:p>
          <a:p>
            <a:pPr marL="0" marR="0" lvl="0" indent="0" algn="ctr" rtl="0">
              <a:spcBef>
                <a:spcPts val="0"/>
              </a:spcBef>
              <a:spcAft>
                <a:spcPts val="0"/>
              </a:spcAft>
              <a:buClr>
                <a:srgbClr val="000000"/>
              </a:buClr>
              <a:buFont typeface="Arial"/>
              <a:buNone/>
            </a:pPr>
            <a:r>
              <a:rPr lang="en" sz="2400" b="1" dirty="0">
                <a:solidFill>
                  <a:srgbClr val="FFFFFF"/>
                </a:solidFill>
                <a:latin typeface="Libre Baskerville"/>
                <a:ea typeface="Libre Baskerville"/>
                <a:cs typeface="Libre Baskerville"/>
                <a:sym typeface="Libre Baskerville"/>
              </a:rPr>
              <a:t>Introduction and Hands-on Practices</a:t>
            </a:r>
            <a:endParaRPr sz="1100" b="1" dirty="0">
              <a:solidFill>
                <a:srgbClr val="FFFFFF"/>
              </a:solidFill>
              <a:latin typeface="Libre Baskerville"/>
              <a:ea typeface="Libre Baskerville"/>
              <a:cs typeface="Libre Baskerville"/>
              <a:sym typeface="Libre Baskerville"/>
            </a:endParaRPr>
          </a:p>
          <a:p>
            <a:pPr marL="0" lvl="0" indent="0" algn="ctr" rtl="0">
              <a:spcBef>
                <a:spcPts val="0"/>
              </a:spcBef>
              <a:spcAft>
                <a:spcPts val="0"/>
              </a:spcAft>
              <a:buClr>
                <a:schemeClr val="dk1"/>
              </a:buClr>
              <a:buFont typeface="Arial"/>
              <a:buNone/>
            </a:pPr>
            <a:endParaRPr sz="1100" dirty="0">
              <a:latin typeface="Libre Baskerville"/>
              <a:ea typeface="Libre Baskerville"/>
              <a:cs typeface="Libre Baskerville"/>
              <a:sym typeface="Libre Baskerville"/>
            </a:endParaRPr>
          </a:p>
        </p:txBody>
      </p:sp>
      <p:pic>
        <p:nvPicPr>
          <p:cNvPr id="119" name="Google Shape;119;p18"/>
          <p:cNvPicPr preferRelativeResize="0"/>
          <p:nvPr/>
        </p:nvPicPr>
        <p:blipFill rotWithShape="1">
          <a:blip r:embed="rId3">
            <a:alphaModFix/>
          </a:blip>
          <a:srcRect/>
          <a:stretch/>
        </p:blipFill>
        <p:spPr>
          <a:xfrm>
            <a:off x="6505861" y="240048"/>
            <a:ext cx="2485741" cy="710000"/>
          </a:xfrm>
          <a:prstGeom prst="rect">
            <a:avLst/>
          </a:prstGeom>
          <a:noFill/>
          <a:ln>
            <a:noFill/>
          </a:ln>
        </p:spPr>
      </p:pic>
      <p:pic>
        <p:nvPicPr>
          <p:cNvPr id="120" name="Google Shape;120;p18"/>
          <p:cNvPicPr preferRelativeResize="0"/>
          <p:nvPr/>
        </p:nvPicPr>
        <p:blipFill rotWithShape="1">
          <a:blip r:embed="rId4">
            <a:alphaModFix/>
          </a:blip>
          <a:srcRect/>
          <a:stretch/>
        </p:blipFill>
        <p:spPr>
          <a:xfrm>
            <a:off x="7013101" y="4182200"/>
            <a:ext cx="1919525" cy="710000"/>
          </a:xfrm>
          <a:prstGeom prst="rect">
            <a:avLst/>
          </a:prstGeom>
          <a:noFill/>
          <a:ln>
            <a:noFill/>
          </a:ln>
        </p:spPr>
      </p:pic>
      <p:sp>
        <p:nvSpPr>
          <p:cNvPr id="121" name="Google Shape;121;p18"/>
          <p:cNvSpPr txBox="1"/>
          <p:nvPr/>
        </p:nvSpPr>
        <p:spPr>
          <a:xfrm>
            <a:off x="3494240" y="3833682"/>
            <a:ext cx="2155500" cy="293100"/>
          </a:xfrm>
          <a:prstGeom prst="rect">
            <a:avLst/>
          </a:prstGeom>
          <a:noFill/>
          <a:ln>
            <a:noFill/>
          </a:ln>
        </p:spPr>
        <p:txBody>
          <a:bodyPr spcFirstLastPara="1" wrap="square" lIns="68575" tIns="34275" rIns="68575" bIns="34275" anchor="b" anchorCtr="0">
            <a:noAutofit/>
          </a:bodyPr>
          <a:lstStyle/>
          <a:p>
            <a:pPr marL="0" marR="0" lvl="0" indent="0" algn="ctr" rtl="0">
              <a:spcBef>
                <a:spcPts val="0"/>
              </a:spcBef>
              <a:spcAft>
                <a:spcPts val="0"/>
              </a:spcAft>
              <a:buNone/>
            </a:pPr>
            <a:endParaRPr lang="en" sz="1800" b="0" i="0" u="none" strike="noStrike" cap="none" dirty="0">
              <a:solidFill>
                <a:srgbClr val="244061"/>
              </a:solidFill>
              <a:latin typeface="Libre Baskerville" panose="02000000000000000000" pitchFamily="2" charset="0"/>
              <a:sym typeface="Arial"/>
            </a:endParaRPr>
          </a:p>
          <a:p>
            <a:pPr marL="0" marR="0" lvl="0" indent="0" algn="ctr" rtl="0">
              <a:spcBef>
                <a:spcPts val="0"/>
              </a:spcBef>
              <a:spcAft>
                <a:spcPts val="0"/>
              </a:spcAft>
              <a:buNone/>
            </a:pPr>
            <a:endParaRPr lang="en" sz="1800" dirty="0">
              <a:solidFill>
                <a:srgbClr val="244061"/>
              </a:solidFill>
              <a:latin typeface="Libre Baskerville" panose="02000000000000000000" pitchFamily="2" charset="0"/>
            </a:endParaRPr>
          </a:p>
          <a:p>
            <a:pPr marL="0" marR="0" lvl="0" indent="0" algn="ctr" rtl="0">
              <a:spcBef>
                <a:spcPts val="0"/>
              </a:spcBef>
              <a:spcAft>
                <a:spcPts val="0"/>
              </a:spcAft>
              <a:buNone/>
            </a:pPr>
            <a:endParaRPr lang="en" sz="1800" b="0" i="0" u="none" strike="noStrike" cap="none" dirty="0">
              <a:solidFill>
                <a:srgbClr val="244061"/>
              </a:solidFill>
              <a:latin typeface="Libre Baskerville" panose="02000000000000000000" pitchFamily="2" charset="0"/>
              <a:sym typeface="Arial"/>
            </a:endParaRPr>
          </a:p>
          <a:p>
            <a:pPr marL="0" marR="0" lvl="0" indent="0" algn="ctr" rtl="0">
              <a:spcBef>
                <a:spcPts val="0"/>
              </a:spcBef>
              <a:spcAft>
                <a:spcPts val="0"/>
              </a:spcAft>
              <a:buNone/>
            </a:pPr>
            <a:r>
              <a:rPr lang="en" sz="1800" b="0" i="0" u="none" strike="noStrike" cap="none" dirty="0">
                <a:solidFill>
                  <a:srgbClr val="244061"/>
                </a:solidFill>
                <a:latin typeface="Libre Baskerville" panose="02000000000000000000" pitchFamily="2" charset="0"/>
                <a:sym typeface="Arial"/>
              </a:rPr>
              <a:t>Puneet Kumar</a:t>
            </a:r>
          </a:p>
          <a:p>
            <a:pPr algn="ctr"/>
            <a:r>
              <a:rPr lang="en-IN" sz="1200" u="sng" dirty="0">
                <a:solidFill>
                  <a:srgbClr val="0000FF"/>
                </a:solidFill>
                <a:latin typeface="Libre Baskerville" panose="02000000000000000000" pitchFamily="2" charset="0"/>
                <a:ea typeface="Libre Baskerville"/>
                <a:cs typeface="Libre Baskerville"/>
                <a:sym typeface="Libre Baskerville"/>
                <a:hlinkClick r:id="rId5">
                  <a:extLst>
                    <a:ext uri="{A12FA001-AC4F-418D-AE19-62706E023703}">
                      <ahyp:hlinkClr xmlns:ahyp="http://schemas.microsoft.com/office/drawing/2018/hyperlinkcolor" val="tx"/>
                    </a:ext>
                  </a:extLst>
                </a:hlinkClick>
              </a:rPr>
              <a:t>puneet-kr.github.io</a:t>
            </a:r>
            <a:endParaRPr lang="en-IN" sz="1200" dirty="0">
              <a:solidFill>
                <a:srgbClr val="0000FF"/>
              </a:solidFill>
              <a:latin typeface="Libre Baskerville" panose="02000000000000000000" pitchFamily="2" charset="0"/>
              <a:ea typeface="Libre Baskerville"/>
              <a:cs typeface="Libre Baskerville"/>
              <a:sym typeface="Libre Baskerville"/>
            </a:endParaRPr>
          </a:p>
        </p:txBody>
      </p:sp>
      <p:sp>
        <p:nvSpPr>
          <p:cNvPr id="122" name="Google Shape;122;p18"/>
          <p:cNvSpPr/>
          <p:nvPr/>
        </p:nvSpPr>
        <p:spPr>
          <a:xfrm>
            <a:off x="2228850" y="4200566"/>
            <a:ext cx="4686300" cy="833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dirty="0">
                <a:solidFill>
                  <a:schemeClr val="tx2">
                    <a:lumMod val="50000"/>
                  </a:schemeClr>
                </a:solidFill>
                <a:latin typeface="Libre Baskerville" panose="02000000000000000000" pitchFamily="2" charset="0"/>
              </a:rPr>
              <a:t>Research Scholar</a:t>
            </a:r>
            <a:endParaRPr sz="1200" dirty="0">
              <a:solidFill>
                <a:schemeClr val="tx2">
                  <a:lumMod val="50000"/>
                </a:schemeClr>
              </a:solidFill>
              <a:latin typeface="Libre Baskerville" panose="02000000000000000000" pitchFamily="2" charset="0"/>
            </a:endParaRPr>
          </a:p>
          <a:p>
            <a:pPr marL="0" marR="0" lvl="0" indent="0" algn="ctr" rtl="0">
              <a:spcBef>
                <a:spcPts val="0"/>
              </a:spcBef>
              <a:spcAft>
                <a:spcPts val="0"/>
              </a:spcAft>
              <a:buNone/>
            </a:pPr>
            <a:r>
              <a:rPr lang="en" sz="1200" b="0" i="0" u="none" strike="noStrike" cap="none" dirty="0">
                <a:solidFill>
                  <a:schemeClr val="tx2">
                    <a:lumMod val="50000"/>
                  </a:schemeClr>
                </a:solidFill>
                <a:latin typeface="Libre Baskerville" panose="02000000000000000000" pitchFamily="2" charset="0"/>
                <a:sym typeface="Arial"/>
              </a:rPr>
              <a:t>Machine Intelligence Lab</a:t>
            </a:r>
            <a:r>
              <a:rPr lang="en" sz="1100" dirty="0">
                <a:solidFill>
                  <a:schemeClr val="tx2">
                    <a:lumMod val="50000"/>
                  </a:schemeClr>
                </a:solidFill>
                <a:latin typeface="Libre Baskerville" panose="02000000000000000000" pitchFamily="2" charset="0"/>
              </a:rPr>
              <a:t>, </a:t>
            </a:r>
            <a:r>
              <a:rPr lang="en" sz="1200" dirty="0">
                <a:solidFill>
                  <a:schemeClr val="tx2">
                    <a:lumMod val="50000"/>
                  </a:schemeClr>
                </a:solidFill>
                <a:latin typeface="Libre Baskerville" panose="02000000000000000000" pitchFamily="2" charset="0"/>
              </a:rPr>
              <a:t>CSE </a:t>
            </a:r>
            <a:r>
              <a:rPr lang="en" sz="1200" b="0" i="0" u="none" strike="noStrike" cap="none" dirty="0">
                <a:solidFill>
                  <a:schemeClr val="tx2">
                    <a:lumMod val="50000"/>
                  </a:schemeClr>
                </a:solidFill>
                <a:latin typeface="Libre Baskerville" panose="02000000000000000000" pitchFamily="2" charset="0"/>
                <a:sym typeface="Arial"/>
              </a:rPr>
              <a:t>Dept., </a:t>
            </a:r>
            <a:r>
              <a:rPr lang="en" sz="1200" dirty="0">
                <a:solidFill>
                  <a:schemeClr val="tx2">
                    <a:lumMod val="50000"/>
                  </a:schemeClr>
                </a:solidFill>
                <a:latin typeface="Libre Baskerville" panose="02000000000000000000" pitchFamily="2" charset="0"/>
              </a:rPr>
              <a:t>IIT</a:t>
            </a:r>
            <a:r>
              <a:rPr lang="en" sz="1200" b="0" i="0" u="none" strike="noStrike" cap="none" dirty="0">
                <a:solidFill>
                  <a:schemeClr val="tx2">
                    <a:lumMod val="50000"/>
                  </a:schemeClr>
                </a:solidFill>
                <a:latin typeface="Libre Baskerville" panose="02000000000000000000" pitchFamily="2" charset="0"/>
                <a:sym typeface="Arial"/>
              </a:rPr>
              <a:t> Roorkee</a:t>
            </a:r>
            <a:endParaRPr sz="1200" dirty="0">
              <a:solidFill>
                <a:schemeClr val="tx2">
                  <a:lumMod val="50000"/>
                </a:schemeClr>
              </a:solidFill>
              <a:latin typeface="Libre Baskerville" panose="02000000000000000000" pitchFamily="2" charset="0"/>
            </a:endParaRPr>
          </a:p>
          <a:p>
            <a:pPr marL="0" lvl="0" indent="0" algn="ctr" rtl="0">
              <a:spcBef>
                <a:spcPts val="500"/>
              </a:spcBef>
              <a:spcAft>
                <a:spcPts val="0"/>
              </a:spcAft>
              <a:buClr>
                <a:schemeClr val="dk1"/>
              </a:buClr>
              <a:buFont typeface="Arial"/>
              <a:buNone/>
            </a:pPr>
            <a:r>
              <a:rPr lang="en" sz="1200" dirty="0">
                <a:solidFill>
                  <a:schemeClr val="tx2">
                    <a:lumMod val="50000"/>
                  </a:schemeClr>
                </a:solidFill>
                <a:latin typeface="Libre Baskerville" panose="02000000000000000000" pitchFamily="2" charset="0"/>
              </a:rPr>
              <a:t>Founding Director &amp; CTO</a:t>
            </a:r>
            <a:endParaRPr sz="1200" dirty="0">
              <a:solidFill>
                <a:schemeClr val="tx2">
                  <a:lumMod val="50000"/>
                </a:schemeClr>
              </a:solidFill>
              <a:latin typeface="Libre Baskerville" panose="02000000000000000000" pitchFamily="2" charset="0"/>
            </a:endParaRPr>
          </a:p>
          <a:p>
            <a:pPr marL="0" lvl="0" indent="0" algn="ctr" rtl="0">
              <a:spcBef>
                <a:spcPts val="0"/>
              </a:spcBef>
              <a:spcAft>
                <a:spcPts val="0"/>
              </a:spcAft>
              <a:buClr>
                <a:schemeClr val="dk1"/>
              </a:buClr>
              <a:buFont typeface="Arial"/>
              <a:buNone/>
            </a:pPr>
            <a:r>
              <a:rPr lang="en" sz="1200" dirty="0">
                <a:solidFill>
                  <a:schemeClr val="tx2">
                    <a:lumMod val="50000"/>
                  </a:schemeClr>
                </a:solidFill>
                <a:latin typeface="Libre Baskerville" panose="02000000000000000000" pitchFamily="2" charset="0"/>
              </a:rPr>
              <a:t>PaiByTwo Private Limited</a:t>
            </a:r>
            <a:endParaRPr sz="1200" dirty="0">
              <a:solidFill>
                <a:schemeClr val="tx2">
                  <a:lumMod val="50000"/>
                </a:schemeClr>
              </a:solidFill>
              <a:latin typeface="Libre Baskerville" panose="02000000000000000000" pitchFamily="2" charset="0"/>
            </a:endParaRPr>
          </a:p>
        </p:txBody>
      </p:sp>
      <p:pic>
        <p:nvPicPr>
          <p:cNvPr id="123" name="Google Shape;123;p18"/>
          <p:cNvPicPr preferRelativeResize="0"/>
          <p:nvPr/>
        </p:nvPicPr>
        <p:blipFill rotWithShape="1">
          <a:blip r:embed="rId6">
            <a:alphaModFix/>
          </a:blip>
          <a:srcRect/>
          <a:stretch/>
        </p:blipFill>
        <p:spPr>
          <a:xfrm>
            <a:off x="4219192" y="2777515"/>
            <a:ext cx="705596" cy="833247"/>
          </a:xfrm>
          <a:prstGeom prst="rect">
            <a:avLst/>
          </a:prstGeom>
          <a:noFill/>
          <a:ln>
            <a:noFill/>
          </a:ln>
        </p:spPr>
      </p:pic>
      <p:pic>
        <p:nvPicPr>
          <p:cNvPr id="124" name="Google Shape;124;p18"/>
          <p:cNvPicPr preferRelativeResize="0"/>
          <p:nvPr/>
        </p:nvPicPr>
        <p:blipFill>
          <a:blip r:embed="rId7">
            <a:alphaModFix/>
          </a:blip>
          <a:stretch>
            <a:fillRect/>
          </a:stretch>
        </p:blipFill>
        <p:spPr>
          <a:xfrm>
            <a:off x="114300" y="120025"/>
            <a:ext cx="1478508" cy="1043175"/>
          </a:xfrm>
          <a:prstGeom prst="rect">
            <a:avLst/>
          </a:prstGeom>
          <a:noFill/>
          <a:ln>
            <a:noFill/>
          </a:ln>
        </p:spPr>
      </p:pic>
      <p:pic>
        <p:nvPicPr>
          <p:cNvPr id="125" name="Google Shape;125;p18"/>
          <p:cNvPicPr preferRelativeResize="0"/>
          <p:nvPr/>
        </p:nvPicPr>
        <p:blipFill>
          <a:blip r:embed="rId8">
            <a:alphaModFix/>
          </a:blip>
          <a:stretch>
            <a:fillRect/>
          </a:stretch>
        </p:blipFill>
        <p:spPr>
          <a:xfrm>
            <a:off x="379202" y="4164800"/>
            <a:ext cx="796300" cy="760450"/>
          </a:xfrm>
          <a:prstGeom prst="rect">
            <a:avLst/>
          </a:prstGeom>
          <a:noFill/>
          <a:ln>
            <a:noFill/>
          </a:ln>
        </p:spPr>
      </p:pic>
      <p:cxnSp>
        <p:nvCxnSpPr>
          <p:cNvPr id="126" name="Google Shape;126;p18"/>
          <p:cNvCxnSpPr>
            <a:cxnSpLocks/>
          </p:cNvCxnSpPr>
          <p:nvPr/>
        </p:nvCxnSpPr>
        <p:spPr>
          <a:xfrm>
            <a:off x="1524000" y="1692098"/>
            <a:ext cx="6118302" cy="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4"/>
          <p:cNvSpPr txBox="1">
            <a:spLocks noGrp="1"/>
          </p:cNvSpPr>
          <p:nvPr>
            <p:ph type="body" idx="1"/>
          </p:nvPr>
        </p:nvSpPr>
        <p:spPr>
          <a:xfrm>
            <a:off x="400050" y="959500"/>
            <a:ext cx="8343900" cy="3840900"/>
          </a:xfrm>
          <a:prstGeom prst="rect">
            <a:avLst/>
          </a:prstGeom>
          <a:noFill/>
          <a:ln>
            <a:noFill/>
          </a:ln>
        </p:spPr>
        <p:txBody>
          <a:bodyPr spcFirstLastPara="1" wrap="square" lIns="68575" tIns="34275" rIns="68575" bIns="34275" anchor="t" anchorCtr="0">
            <a:noAutofit/>
          </a:bodyPr>
          <a:lstStyle/>
          <a:p>
            <a:pPr marL="203200" lvl="0" indent="0" algn="ctr">
              <a:lnSpc>
                <a:spcPct val="150000"/>
              </a:lnSpc>
              <a:spcBef>
                <a:spcPts val="200"/>
              </a:spcBef>
              <a:buNone/>
            </a:pPr>
            <a:r>
              <a:rPr lang="en" sz="1800" b="1" dirty="0">
                <a:solidFill>
                  <a:schemeClr val="accent6">
                    <a:lumMod val="10000"/>
                  </a:schemeClr>
                </a:solidFill>
                <a:latin typeface="Libre Baskerville"/>
                <a:ea typeface="Libre Baskerville"/>
                <a:cs typeface="Libre Baskerville"/>
                <a:sym typeface="Libre Baskerville"/>
              </a:rPr>
              <a:t>‘</a:t>
            </a:r>
            <a:r>
              <a:rPr lang="en-IN" sz="1800" b="1" dirty="0" err="1">
                <a:solidFill>
                  <a:srgbClr val="C00000"/>
                </a:solidFill>
                <a:latin typeface="Libre Baskerville"/>
                <a:ea typeface="Libre Baskerville"/>
                <a:cs typeface="Libre Baskerville"/>
                <a:sym typeface="Libre Baskerville"/>
              </a:rPr>
              <a:t>SH</a:t>
            </a:r>
            <a:r>
              <a:rPr lang="en-IN" sz="1800" b="1" dirty="0" err="1">
                <a:solidFill>
                  <a:schemeClr val="accent6">
                    <a:lumMod val="10000"/>
                  </a:schemeClr>
                </a:solidFill>
                <a:latin typeface="Libre Baskerville"/>
                <a:ea typeface="Libre Baskerville"/>
                <a:cs typeface="Libre Baskerville"/>
                <a:sym typeface="Libre Baskerville"/>
              </a:rPr>
              <a:t>apley</a:t>
            </a:r>
            <a:r>
              <a:rPr lang="en-IN" sz="1800" b="1" dirty="0">
                <a:solidFill>
                  <a:schemeClr val="accent6">
                    <a:lumMod val="10000"/>
                  </a:schemeClr>
                </a:solidFill>
                <a:latin typeface="Libre Baskerville"/>
                <a:ea typeface="Libre Baskerville"/>
                <a:cs typeface="Libre Baskerville"/>
                <a:sym typeface="Libre Baskerville"/>
              </a:rPr>
              <a:t> </a:t>
            </a:r>
            <a:r>
              <a:rPr lang="en-IN" sz="1800" b="1" dirty="0">
                <a:solidFill>
                  <a:srgbClr val="0000FF"/>
                </a:solidFill>
                <a:latin typeface="Libre Baskerville"/>
                <a:ea typeface="Libre Baskerville"/>
                <a:cs typeface="Libre Baskerville"/>
                <a:sym typeface="Libre Baskerville"/>
              </a:rPr>
              <a:t>A</a:t>
            </a:r>
            <a:r>
              <a:rPr lang="en-IN" sz="1800" b="1" dirty="0">
                <a:solidFill>
                  <a:schemeClr val="accent6">
                    <a:lumMod val="10000"/>
                  </a:schemeClr>
                </a:solidFill>
                <a:latin typeface="Libre Baskerville"/>
                <a:ea typeface="Libre Baskerville"/>
                <a:cs typeface="Libre Baskerville"/>
                <a:sym typeface="Libre Baskerville"/>
              </a:rPr>
              <a:t>dditive </a:t>
            </a:r>
            <a:r>
              <a:rPr lang="en-IN" sz="1800" b="1" dirty="0" err="1">
                <a:solidFill>
                  <a:schemeClr val="accent6">
                    <a:lumMod val="10000"/>
                  </a:schemeClr>
                </a:solidFill>
                <a:latin typeface="Libre Baskerville"/>
                <a:ea typeface="Libre Baskerville"/>
                <a:cs typeface="Libre Baskerville"/>
                <a:sym typeface="Libre Baskerville"/>
              </a:rPr>
              <a:t>ex</a:t>
            </a:r>
            <a:r>
              <a:rPr lang="en-IN" sz="1800" b="1" dirty="0" err="1">
                <a:solidFill>
                  <a:srgbClr val="008000"/>
                </a:solidFill>
                <a:latin typeface="Libre Baskerville"/>
                <a:ea typeface="Libre Baskerville"/>
                <a:cs typeface="Libre Baskerville"/>
                <a:sym typeface="Libre Baskerville"/>
              </a:rPr>
              <a:t>P</a:t>
            </a:r>
            <a:r>
              <a:rPr lang="en-IN" sz="1800" b="1" dirty="0" err="1">
                <a:solidFill>
                  <a:schemeClr val="accent6">
                    <a:lumMod val="10000"/>
                  </a:schemeClr>
                </a:solidFill>
                <a:latin typeface="Libre Baskerville"/>
                <a:ea typeface="Libre Baskerville"/>
                <a:cs typeface="Libre Baskerville"/>
                <a:sym typeface="Libre Baskerville"/>
              </a:rPr>
              <a:t>lanations</a:t>
            </a:r>
            <a:r>
              <a:rPr lang="en" sz="1800" dirty="0">
                <a:solidFill>
                  <a:schemeClr val="accent6">
                    <a:lumMod val="10000"/>
                  </a:schemeClr>
                </a:solidFill>
                <a:latin typeface="Libre Baskerville"/>
                <a:ea typeface="Libre Baskerville"/>
                <a:cs typeface="Libre Baskerville"/>
                <a:sym typeface="Libre Baskerville"/>
              </a:rPr>
              <a:t>.’</a:t>
            </a:r>
            <a:endParaRPr sz="1800" dirty="0">
              <a:solidFill>
                <a:schemeClr val="accent6">
                  <a:lumMod val="10000"/>
                </a:schemeClr>
              </a:solidFill>
              <a:latin typeface="Libre Baskerville"/>
              <a:ea typeface="Libre Baskerville"/>
              <a:cs typeface="Libre Baskerville"/>
              <a:sym typeface="Libre Baskerville"/>
            </a:endParaRPr>
          </a:p>
          <a:p>
            <a:pPr marL="457200" marR="0" lvl="0" indent="-330200" algn="just" rtl="0">
              <a:lnSpc>
                <a:spcPct val="150000"/>
              </a:lnSpc>
              <a:spcBef>
                <a:spcPts val="1000"/>
              </a:spcBef>
              <a:spcAft>
                <a:spcPts val="0"/>
              </a:spcAft>
              <a:buSzPts val="1600"/>
              <a:buChar char="●"/>
            </a:pPr>
            <a:r>
              <a:rPr lang="en-IN" sz="1800" dirty="0">
                <a:solidFill>
                  <a:schemeClr val="accent6">
                    <a:lumMod val="10000"/>
                  </a:schemeClr>
                </a:solidFill>
                <a:latin typeface="Libre Baskerville"/>
                <a:ea typeface="Libre Baskerville"/>
                <a:cs typeface="Libre Baskerville"/>
                <a:sym typeface="Libre Baskerville"/>
              </a:rPr>
              <a:t>Attribution based Explainability approach.</a:t>
            </a:r>
          </a:p>
          <a:p>
            <a:pPr lvl="0" indent="-330200" algn="just">
              <a:lnSpc>
                <a:spcPct val="150000"/>
              </a:lnSpc>
              <a:spcBef>
                <a:spcPts val="1000"/>
              </a:spcBef>
              <a:buSzPts val="1600"/>
            </a:pPr>
            <a:r>
              <a:rPr lang="en-IN" sz="1800" dirty="0">
                <a:solidFill>
                  <a:schemeClr val="accent6">
                    <a:lumMod val="10000"/>
                  </a:schemeClr>
                </a:solidFill>
                <a:latin typeface="Libre Baskerville"/>
                <a:ea typeface="Libre Baskerville"/>
                <a:cs typeface="Libre Baskerville"/>
                <a:sym typeface="Libre Baskerville"/>
              </a:rPr>
              <a:t>Based on Game Theory (reward proportional to contribution).</a:t>
            </a:r>
          </a:p>
          <a:p>
            <a:pPr marL="457200" marR="0" lvl="0" indent="-330200" algn="just" rtl="0">
              <a:lnSpc>
                <a:spcPct val="150000"/>
              </a:lnSpc>
              <a:spcBef>
                <a:spcPts val="1000"/>
              </a:spcBef>
              <a:spcAft>
                <a:spcPts val="0"/>
              </a:spcAft>
              <a:buSzPts val="1600"/>
              <a:buChar char="●"/>
            </a:pPr>
            <a:r>
              <a:rPr lang="en-IN" sz="1800" dirty="0">
                <a:solidFill>
                  <a:schemeClr val="accent6">
                    <a:lumMod val="10000"/>
                  </a:schemeClr>
                </a:solidFill>
                <a:latin typeface="Libre Baskerville"/>
                <a:ea typeface="Libre Baskerville"/>
                <a:cs typeface="Libre Baskerville"/>
                <a:sym typeface="Libre Baskerville"/>
              </a:rPr>
              <a:t>Break (virtually) the core complex model into many simple models. Find </a:t>
            </a:r>
            <a:r>
              <a:rPr lang="en-IN" sz="1800" dirty="0">
                <a:solidFill>
                  <a:srgbClr val="C00000"/>
                </a:solidFill>
                <a:latin typeface="Libre Baskerville"/>
                <a:ea typeface="Libre Baskerville"/>
                <a:cs typeface="Libre Baskerville"/>
                <a:sym typeface="Libre Baskerville"/>
              </a:rPr>
              <a:t>Shapely values </a:t>
            </a:r>
            <a:r>
              <a:rPr lang="en-IN" sz="1800" dirty="0">
                <a:solidFill>
                  <a:schemeClr val="accent6">
                    <a:lumMod val="10000"/>
                  </a:schemeClr>
                </a:solidFill>
                <a:latin typeface="Libre Baskerville"/>
                <a:ea typeface="Libre Baskerville"/>
                <a:cs typeface="Libre Baskerville"/>
                <a:sym typeface="Libre Baskerville"/>
              </a:rPr>
              <a:t>example-by-example. </a:t>
            </a:r>
          </a:p>
          <a:p>
            <a:pPr marL="457200" marR="0" lvl="0" indent="-330200" algn="just" rtl="0">
              <a:lnSpc>
                <a:spcPct val="150000"/>
              </a:lnSpc>
              <a:spcBef>
                <a:spcPts val="1000"/>
              </a:spcBef>
              <a:spcAft>
                <a:spcPts val="0"/>
              </a:spcAft>
              <a:buSzPts val="1600"/>
              <a:buChar char="●"/>
            </a:pPr>
            <a:r>
              <a:rPr lang="en-IN" sz="1800" dirty="0">
                <a:solidFill>
                  <a:schemeClr val="accent6">
                    <a:lumMod val="10000"/>
                  </a:schemeClr>
                </a:solidFill>
                <a:latin typeface="Libre Baskerville"/>
                <a:ea typeface="Libre Baskerville"/>
                <a:cs typeface="Libre Baskerville"/>
                <a:sym typeface="Libre Baskerville"/>
              </a:rPr>
              <a:t>Then </a:t>
            </a:r>
            <a:r>
              <a:rPr lang="en-IN" sz="1800" dirty="0">
                <a:solidFill>
                  <a:srgbClr val="0000FF"/>
                </a:solidFill>
                <a:latin typeface="Libre Baskerville"/>
                <a:ea typeface="Libre Baskerville"/>
                <a:cs typeface="Libre Baskerville"/>
                <a:sym typeface="Libre Baskerville"/>
              </a:rPr>
              <a:t>Aggregate</a:t>
            </a:r>
            <a:r>
              <a:rPr lang="en-IN" sz="1800" dirty="0">
                <a:solidFill>
                  <a:schemeClr val="accent6">
                    <a:lumMod val="10000"/>
                  </a:schemeClr>
                </a:solidFill>
                <a:latin typeface="Libre Baskerville"/>
                <a:ea typeface="Libre Baskerville"/>
                <a:cs typeface="Libre Baskerville"/>
                <a:sym typeface="Libre Baskerville"/>
              </a:rPr>
              <a:t> and </a:t>
            </a:r>
            <a:r>
              <a:rPr lang="en-IN" sz="1800" dirty="0">
                <a:solidFill>
                  <a:srgbClr val="008000"/>
                </a:solidFill>
                <a:latin typeface="Libre Baskerville"/>
                <a:ea typeface="Libre Baskerville"/>
                <a:cs typeface="Libre Baskerville"/>
                <a:sym typeface="Libre Baskerville"/>
              </a:rPr>
              <a:t>Explain</a:t>
            </a:r>
            <a:r>
              <a:rPr lang="en-IN" sz="1800" dirty="0">
                <a:solidFill>
                  <a:schemeClr val="accent6">
                    <a:lumMod val="10000"/>
                  </a:schemeClr>
                </a:solidFill>
                <a:latin typeface="Libre Baskerville"/>
                <a:ea typeface="Libre Baskerville"/>
                <a:cs typeface="Libre Baskerville"/>
                <a:sym typeface="Libre Baskerville"/>
              </a:rPr>
              <a:t> the overall model. </a:t>
            </a:r>
          </a:p>
          <a:p>
            <a:pPr marL="457200" marR="0" lvl="0" indent="-330200" algn="just" rtl="0">
              <a:lnSpc>
                <a:spcPct val="150000"/>
              </a:lnSpc>
              <a:spcBef>
                <a:spcPts val="1000"/>
              </a:spcBef>
              <a:spcAft>
                <a:spcPts val="0"/>
              </a:spcAft>
              <a:buSzPts val="1600"/>
              <a:buChar char="●"/>
            </a:pPr>
            <a:endParaRPr sz="1800" dirty="0">
              <a:solidFill>
                <a:schemeClr val="accent6">
                  <a:lumMod val="10000"/>
                </a:schemeClr>
              </a:solidFill>
              <a:latin typeface="Libre Baskerville"/>
              <a:ea typeface="Libre Baskerville"/>
              <a:cs typeface="Libre Baskerville"/>
              <a:sym typeface="Libre Baskerville"/>
            </a:endParaRPr>
          </a:p>
        </p:txBody>
      </p:sp>
      <p:sp>
        <p:nvSpPr>
          <p:cNvPr id="282" name="Google Shape;282;p34"/>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283" name="Google Shape;283;p34"/>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284" name="Google Shape;284;p34"/>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85" name="Google Shape;285;p34"/>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3000" b="1" dirty="0">
                <a:solidFill>
                  <a:srgbClr val="C00000"/>
                </a:solidFill>
                <a:latin typeface="Libre Baskerville"/>
                <a:ea typeface="Libre Baskerville"/>
                <a:cs typeface="Libre Baskerville"/>
                <a:sym typeface="Libre Baskerville"/>
              </a:rPr>
              <a:t>SHAP</a:t>
            </a:r>
            <a:endParaRPr sz="1100" dirty="0"/>
          </a:p>
        </p:txBody>
      </p:sp>
    </p:spTree>
    <p:extLst>
      <p:ext uri="{BB962C8B-B14F-4D97-AF65-F5344CB8AC3E}">
        <p14:creationId xmlns:p14="http://schemas.microsoft.com/office/powerpoint/2010/main" val="1288462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5"/>
          <p:cNvSpPr txBox="1">
            <a:spLocks noGrp="1"/>
          </p:cNvSpPr>
          <p:nvPr>
            <p:ph type="body" idx="1"/>
          </p:nvPr>
        </p:nvSpPr>
        <p:spPr>
          <a:xfrm>
            <a:off x="400050" y="857250"/>
            <a:ext cx="8343900" cy="3943200"/>
          </a:xfrm>
          <a:prstGeom prst="rect">
            <a:avLst/>
          </a:prstGeom>
          <a:noFill/>
          <a:ln>
            <a:noFill/>
          </a:ln>
        </p:spPr>
        <p:txBody>
          <a:bodyPr spcFirstLastPara="1" wrap="square" lIns="68575" tIns="34275" rIns="68575" bIns="34275" anchor="t" anchorCtr="0">
            <a:noAutofit/>
          </a:bodyPr>
          <a:lstStyle/>
          <a:p>
            <a:pPr marL="203200" marR="0" lvl="0" indent="0" algn="l" rtl="0">
              <a:lnSpc>
                <a:spcPct val="150000"/>
              </a:lnSpc>
              <a:spcBef>
                <a:spcPts val="200"/>
              </a:spcBef>
              <a:spcAft>
                <a:spcPts val="0"/>
              </a:spcAft>
              <a:buNone/>
            </a:pPr>
            <a:r>
              <a:rPr lang="en"/>
              <a:t> </a:t>
            </a:r>
            <a:endParaRPr/>
          </a:p>
        </p:txBody>
      </p:sp>
      <p:sp>
        <p:nvSpPr>
          <p:cNvPr id="294" name="Google Shape;294;p35"/>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295" name="Google Shape;295;p35"/>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296" name="Google Shape;296;p35"/>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97" name="Google Shape;297;p35"/>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3000" b="1" dirty="0">
                <a:solidFill>
                  <a:srgbClr val="C00000"/>
                </a:solidFill>
                <a:latin typeface="Libre Baskerville"/>
                <a:ea typeface="Libre Baskerville"/>
                <a:cs typeface="Libre Baskerville"/>
                <a:sym typeface="Libre Baskerville"/>
              </a:rPr>
              <a:t>SHAP</a:t>
            </a:r>
            <a:endParaRPr sz="1100" dirty="0"/>
          </a:p>
        </p:txBody>
      </p:sp>
      <p:pic>
        <p:nvPicPr>
          <p:cNvPr id="298" name="Google Shape;298;p35"/>
          <p:cNvPicPr preferRelativeResize="0"/>
          <p:nvPr/>
        </p:nvPicPr>
        <p:blipFill>
          <a:blip r:embed="rId3"/>
          <a:srcRect/>
          <a:stretch/>
        </p:blipFill>
        <p:spPr>
          <a:xfrm>
            <a:off x="1547000" y="770836"/>
            <a:ext cx="6507200" cy="4318324"/>
          </a:xfrm>
          <a:prstGeom prst="rect">
            <a:avLst/>
          </a:prstGeom>
          <a:noFill/>
          <a:ln>
            <a:noFill/>
          </a:ln>
        </p:spPr>
      </p:pic>
    </p:spTree>
    <p:extLst>
      <p:ext uri="{BB962C8B-B14F-4D97-AF65-F5344CB8AC3E}">
        <p14:creationId xmlns:p14="http://schemas.microsoft.com/office/powerpoint/2010/main" val="20423844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4"/>
          <p:cNvSpPr txBox="1">
            <a:spLocks noGrp="1"/>
          </p:cNvSpPr>
          <p:nvPr>
            <p:ph type="body" idx="1"/>
          </p:nvPr>
        </p:nvSpPr>
        <p:spPr>
          <a:xfrm>
            <a:off x="400050" y="831484"/>
            <a:ext cx="8343900" cy="3840900"/>
          </a:xfrm>
          <a:prstGeom prst="rect">
            <a:avLst/>
          </a:prstGeom>
          <a:noFill/>
          <a:ln>
            <a:noFill/>
          </a:ln>
        </p:spPr>
        <p:txBody>
          <a:bodyPr spcFirstLastPara="1" wrap="square" lIns="68575" tIns="34275" rIns="68575" bIns="34275" anchor="t" anchorCtr="0">
            <a:noAutofit/>
          </a:bodyPr>
          <a:lstStyle/>
          <a:p>
            <a:pPr marL="285750" indent="-285750">
              <a:lnSpc>
                <a:spcPct val="200000"/>
              </a:lnSpc>
              <a:spcBef>
                <a:spcPts val="0"/>
              </a:spcBef>
              <a:buSzPts val="1700"/>
              <a:buFont typeface="Arial" panose="020B0604020202020204" pitchFamily="34" charset="0"/>
              <a:buChar char="•"/>
            </a:pPr>
            <a:r>
              <a:rPr lang="en-US" sz="1700" dirty="0">
                <a:solidFill>
                  <a:srgbClr val="0000FF"/>
                </a:solidFill>
                <a:latin typeface="Libre Baskerville" panose="02000000000000000000" pitchFamily="2" charset="0"/>
                <a:ea typeface="Libre Baskerville"/>
                <a:cs typeface="Libre Baskerville"/>
                <a:sym typeface="Libre Baskerville"/>
              </a:rPr>
              <a:t>Simple</a:t>
            </a:r>
            <a:r>
              <a:rPr lang="en-US" sz="1700" dirty="0">
                <a:solidFill>
                  <a:schemeClr val="bg2"/>
                </a:solidFill>
                <a:latin typeface="Libre Baskerville" panose="02000000000000000000" pitchFamily="2" charset="0"/>
                <a:ea typeface="Libre Baskerville"/>
                <a:cs typeface="Libre Baskerville"/>
                <a:sym typeface="Libre Baskerville"/>
              </a:rPr>
              <a:t> linear regression model (coefficient </a:t>
            </a:r>
            <a:r>
              <a:rPr lang="en-US" sz="1600" b="1" dirty="0">
                <a:solidFill>
                  <a:srgbClr val="C00000"/>
                </a:solidFill>
                <a:latin typeface="Libre Baskerville" panose="02000000000000000000" pitchFamily="2" charset="0"/>
                <a:ea typeface="Libre Baskerville"/>
                <a:cs typeface="Libre Baskerville"/>
                <a:sym typeface="Libre Baskerville"/>
              </a:rPr>
              <a:t>Ø</a:t>
            </a:r>
            <a:r>
              <a:rPr lang="en-US" sz="1700" dirty="0">
                <a:solidFill>
                  <a:schemeClr val="bg2"/>
                </a:solidFill>
                <a:latin typeface="Libre Baskerville" panose="02000000000000000000" pitchFamily="2" charset="0"/>
                <a:ea typeface="Libre Baskerville"/>
                <a:cs typeface="Libre Baskerville"/>
                <a:sym typeface="Libre Baskerville"/>
              </a:rPr>
              <a:t> for feature </a:t>
            </a:r>
            <a:r>
              <a:rPr lang="en-US" sz="1700" b="1" dirty="0">
                <a:solidFill>
                  <a:srgbClr val="C00000"/>
                </a:solidFill>
                <a:latin typeface="Libre Baskerville" panose="02000000000000000000" pitchFamily="2" charset="0"/>
                <a:ea typeface="Libre Baskerville"/>
                <a:cs typeface="Libre Baskerville"/>
                <a:sym typeface="Libre Baskerville"/>
              </a:rPr>
              <a:t>x</a:t>
            </a:r>
            <a:r>
              <a:rPr lang="en-US" sz="1700" dirty="0">
                <a:solidFill>
                  <a:schemeClr val="bg2"/>
                </a:solidFill>
                <a:latin typeface="Libre Baskerville" panose="02000000000000000000" pitchFamily="2" charset="0"/>
                <a:ea typeface="Libre Baskerville"/>
                <a:cs typeface="Libre Baskerville"/>
                <a:sym typeface="Libre Baskerville"/>
              </a:rPr>
              <a:t>)</a:t>
            </a:r>
          </a:p>
          <a:p>
            <a:pPr marL="0" indent="0">
              <a:lnSpc>
                <a:spcPct val="200000"/>
              </a:lnSpc>
              <a:spcBef>
                <a:spcPts val="0"/>
              </a:spcBef>
              <a:buSzPts val="1700"/>
              <a:buNone/>
            </a:pPr>
            <a:endParaRPr lang="en-US" sz="1700" dirty="0">
              <a:solidFill>
                <a:schemeClr val="bg2"/>
              </a:solidFill>
              <a:latin typeface="Libre Baskerville" panose="02000000000000000000" pitchFamily="2" charset="0"/>
              <a:ea typeface="Libre Baskerville"/>
              <a:cs typeface="Libre Baskerville"/>
              <a:sym typeface="Libre Baskerville"/>
            </a:endParaRPr>
          </a:p>
          <a:p>
            <a:pPr marL="285750" indent="-285750">
              <a:lnSpc>
                <a:spcPct val="200000"/>
              </a:lnSpc>
              <a:spcBef>
                <a:spcPts val="0"/>
              </a:spcBef>
              <a:buSzPts val="1700"/>
              <a:buFont typeface="Arial" panose="020B0604020202020204" pitchFamily="34" charset="0"/>
              <a:buChar char="•"/>
            </a:pPr>
            <a:r>
              <a:rPr lang="en-US" sz="1700" dirty="0">
                <a:solidFill>
                  <a:schemeClr val="bg2"/>
                </a:solidFill>
                <a:latin typeface="Libre Baskerville" panose="02000000000000000000" pitchFamily="2" charset="0"/>
                <a:ea typeface="Libre Baskerville"/>
                <a:cs typeface="Libre Baskerville"/>
                <a:sym typeface="Libre Baskerville"/>
              </a:rPr>
              <a:t>It can discover </a:t>
            </a:r>
            <a:r>
              <a:rPr lang="en-US" sz="1700" dirty="0">
                <a:solidFill>
                  <a:srgbClr val="C00000"/>
                </a:solidFill>
                <a:latin typeface="Libre Baskerville" panose="02000000000000000000" pitchFamily="2" charset="0"/>
                <a:ea typeface="Libre Baskerville"/>
                <a:cs typeface="Libre Baskerville"/>
                <a:sym typeface="Libre Baskerville"/>
              </a:rPr>
              <a:t>linear </a:t>
            </a:r>
            <a:r>
              <a:rPr lang="en-US" sz="1700" dirty="0">
                <a:solidFill>
                  <a:schemeClr val="accent6">
                    <a:lumMod val="10000"/>
                  </a:schemeClr>
                </a:solidFill>
                <a:latin typeface="Libre Baskerville" panose="02000000000000000000" pitchFamily="2" charset="0"/>
                <a:ea typeface="Libre Baskerville"/>
                <a:cs typeface="Libre Baskerville"/>
                <a:sym typeface="Libre Baskerville"/>
              </a:rPr>
              <a:t>relationships</a:t>
            </a:r>
            <a:r>
              <a:rPr lang="en-US" sz="1700" dirty="0">
                <a:solidFill>
                  <a:schemeClr val="bg2"/>
                </a:solidFill>
                <a:latin typeface="Libre Baskerville" panose="02000000000000000000" pitchFamily="2" charset="0"/>
                <a:ea typeface="Libre Baskerville"/>
                <a:cs typeface="Libre Baskerville"/>
                <a:sym typeface="Libre Baskerville"/>
              </a:rPr>
              <a:t>. It is </a:t>
            </a:r>
            <a:r>
              <a:rPr lang="en-US" sz="1700" dirty="0">
                <a:solidFill>
                  <a:srgbClr val="006600"/>
                </a:solidFill>
                <a:latin typeface="Libre Baskerville" panose="02000000000000000000" pitchFamily="2" charset="0"/>
                <a:ea typeface="Libre Baskerville"/>
                <a:cs typeface="Libre Baskerville"/>
                <a:sym typeface="Libre Baskerville"/>
              </a:rPr>
              <a:t>explainable</a:t>
            </a:r>
            <a:r>
              <a:rPr lang="en-US" sz="1700" dirty="0">
                <a:solidFill>
                  <a:schemeClr val="bg2"/>
                </a:solidFill>
                <a:latin typeface="Libre Baskerville" panose="02000000000000000000" pitchFamily="2" charset="0"/>
                <a:ea typeface="Libre Baskerville"/>
                <a:cs typeface="Libre Baskerville"/>
                <a:sym typeface="Libre Baskerville"/>
              </a:rPr>
              <a:t>. </a:t>
            </a:r>
          </a:p>
          <a:p>
            <a:pPr marL="285750" indent="-285750">
              <a:lnSpc>
                <a:spcPct val="200000"/>
              </a:lnSpc>
              <a:spcBef>
                <a:spcPts val="0"/>
              </a:spcBef>
              <a:buSzPts val="1700"/>
              <a:buFont typeface="Arial" panose="020B0604020202020204" pitchFamily="34" charset="0"/>
              <a:buChar char="•"/>
            </a:pPr>
            <a:r>
              <a:rPr lang="en-US" sz="1700" dirty="0">
                <a:solidFill>
                  <a:srgbClr val="C00000"/>
                </a:solidFill>
                <a:latin typeface="Libre Baskerville" panose="02000000000000000000" pitchFamily="2" charset="0"/>
                <a:ea typeface="Libre Baskerville"/>
                <a:cs typeface="Libre Baskerville"/>
                <a:sym typeface="Libre Baskerville"/>
              </a:rPr>
              <a:t>Non-linear </a:t>
            </a:r>
            <a:r>
              <a:rPr lang="en-US" sz="1700" dirty="0">
                <a:solidFill>
                  <a:schemeClr val="bg2"/>
                </a:solidFill>
                <a:latin typeface="Libre Baskerville" panose="02000000000000000000" pitchFamily="2" charset="0"/>
                <a:ea typeface="Libre Baskerville"/>
                <a:cs typeface="Libre Baskerville"/>
                <a:sym typeface="Libre Baskerville"/>
              </a:rPr>
              <a:t>relationships &lt;= </a:t>
            </a:r>
            <a:r>
              <a:rPr lang="en-US" sz="1700" dirty="0">
                <a:solidFill>
                  <a:srgbClr val="0000FF"/>
                </a:solidFill>
                <a:latin typeface="Libre Baskerville" panose="02000000000000000000" pitchFamily="2" charset="0"/>
                <a:ea typeface="Libre Baskerville"/>
                <a:cs typeface="Libre Baskerville"/>
                <a:sym typeface="Libre Baskerville"/>
              </a:rPr>
              <a:t>complex</a:t>
            </a:r>
            <a:r>
              <a:rPr lang="en-US" sz="1700" dirty="0">
                <a:solidFill>
                  <a:schemeClr val="bg2"/>
                </a:solidFill>
                <a:latin typeface="Libre Baskerville" panose="02000000000000000000" pitchFamily="2" charset="0"/>
                <a:ea typeface="Libre Baskerville"/>
                <a:cs typeface="Libre Baskerville"/>
                <a:sym typeface="Libre Baskerville"/>
              </a:rPr>
              <a:t> models, difficult to </a:t>
            </a:r>
            <a:r>
              <a:rPr lang="en-US" sz="1700" dirty="0">
                <a:solidFill>
                  <a:srgbClr val="006600"/>
                </a:solidFill>
                <a:latin typeface="Libre Baskerville" panose="02000000000000000000" pitchFamily="2" charset="0"/>
                <a:ea typeface="Libre Baskerville"/>
                <a:cs typeface="Libre Baskerville"/>
                <a:sym typeface="Libre Baskerville"/>
              </a:rPr>
              <a:t>explain</a:t>
            </a:r>
            <a:r>
              <a:rPr lang="en-US" sz="1700" dirty="0">
                <a:solidFill>
                  <a:schemeClr val="bg2"/>
                </a:solidFill>
                <a:latin typeface="Libre Baskerville" panose="02000000000000000000" pitchFamily="2" charset="0"/>
                <a:ea typeface="Libre Baskerville"/>
                <a:cs typeface="Libre Baskerville"/>
                <a:sym typeface="Libre Baskerville"/>
              </a:rPr>
              <a:t>.</a:t>
            </a:r>
          </a:p>
          <a:p>
            <a:pPr marL="285750" indent="-285750">
              <a:lnSpc>
                <a:spcPct val="200000"/>
              </a:lnSpc>
              <a:spcBef>
                <a:spcPts val="0"/>
              </a:spcBef>
              <a:buSzPts val="1700"/>
              <a:buFont typeface="Arial" panose="020B0604020202020204" pitchFamily="34" charset="0"/>
              <a:buChar char="•"/>
            </a:pPr>
            <a:r>
              <a:rPr lang="en-US" sz="1700" dirty="0">
                <a:solidFill>
                  <a:schemeClr val="bg2"/>
                </a:solidFill>
                <a:latin typeface="Libre Baskerville" panose="02000000000000000000" pitchFamily="2" charset="0"/>
                <a:ea typeface="Libre Baskerville"/>
                <a:cs typeface="Libre Baskerville"/>
                <a:sym typeface="Libre Baskerville"/>
              </a:rPr>
              <a:t>What do we want?</a:t>
            </a:r>
          </a:p>
          <a:p>
            <a:pPr marL="742950" lvl="1" indent="-285750">
              <a:lnSpc>
                <a:spcPct val="150000"/>
              </a:lnSpc>
              <a:spcBef>
                <a:spcPts val="0"/>
              </a:spcBef>
              <a:buSzPts val="1700"/>
              <a:buFont typeface="Arial" panose="020B0604020202020204" pitchFamily="34" charset="0"/>
              <a:buChar char="•"/>
            </a:pPr>
            <a:r>
              <a:rPr lang="en-US" sz="1600" dirty="0">
                <a:solidFill>
                  <a:schemeClr val="bg2"/>
                </a:solidFill>
                <a:latin typeface="Libre Baskerville" panose="02000000000000000000" pitchFamily="2" charset="0"/>
                <a:ea typeface="Libre Baskerville"/>
                <a:cs typeface="Libre Baskerville"/>
                <a:sym typeface="Libre Baskerville"/>
              </a:rPr>
              <a:t>To be able to use complex models.</a:t>
            </a:r>
          </a:p>
          <a:p>
            <a:pPr marL="742950" lvl="1" indent="-285750">
              <a:lnSpc>
                <a:spcPct val="150000"/>
              </a:lnSpc>
              <a:spcBef>
                <a:spcPts val="0"/>
              </a:spcBef>
              <a:buSzPts val="1700"/>
              <a:buFont typeface="Arial" panose="020B0604020202020204" pitchFamily="34" charset="0"/>
              <a:buChar char="•"/>
            </a:pPr>
            <a:r>
              <a:rPr lang="en-US" sz="1600" dirty="0">
                <a:solidFill>
                  <a:schemeClr val="bg2"/>
                </a:solidFill>
                <a:latin typeface="Libre Baskerville" panose="02000000000000000000" pitchFamily="2" charset="0"/>
                <a:ea typeface="Libre Baskerville"/>
                <a:cs typeface="Libre Baskerville"/>
                <a:sym typeface="Libre Baskerville"/>
              </a:rPr>
              <a:t>Learn non-linear relationships in the data.</a:t>
            </a:r>
          </a:p>
          <a:p>
            <a:pPr marL="742950" lvl="1" indent="-285750">
              <a:lnSpc>
                <a:spcPct val="150000"/>
              </a:lnSpc>
              <a:spcBef>
                <a:spcPts val="0"/>
              </a:spcBef>
              <a:buSzPts val="1700"/>
              <a:buFont typeface="Arial" panose="020B0604020202020204" pitchFamily="34" charset="0"/>
              <a:buChar char="•"/>
            </a:pPr>
            <a:r>
              <a:rPr lang="en-US" sz="1600" dirty="0">
                <a:solidFill>
                  <a:schemeClr val="bg2"/>
                </a:solidFill>
                <a:latin typeface="Libre Baskerville" panose="02000000000000000000" pitchFamily="2" charset="0"/>
                <a:ea typeface="Libre Baskerville"/>
                <a:cs typeface="Libre Baskerville"/>
                <a:sym typeface="Libre Baskerville"/>
              </a:rPr>
              <a:t>To be able to interpret them as well.</a:t>
            </a:r>
          </a:p>
        </p:txBody>
      </p:sp>
      <p:sp>
        <p:nvSpPr>
          <p:cNvPr id="282" name="Google Shape;282;p34"/>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283" name="Google Shape;283;p34"/>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284" name="Google Shape;284;p34"/>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85" name="Google Shape;285;p34"/>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3000" b="1" dirty="0">
                <a:solidFill>
                  <a:srgbClr val="C00000"/>
                </a:solidFill>
                <a:latin typeface="Libre Baskerville"/>
                <a:ea typeface="Libre Baskerville"/>
                <a:cs typeface="Libre Baskerville"/>
                <a:sym typeface="Libre Baskerville"/>
              </a:rPr>
              <a:t>Why bother explaining ?</a:t>
            </a:r>
            <a:endParaRPr sz="1100" dirty="0"/>
          </a:p>
        </p:txBody>
      </p:sp>
      <p:graphicFrame>
        <p:nvGraphicFramePr>
          <p:cNvPr id="2" name="Object 1">
            <a:extLst>
              <a:ext uri="{FF2B5EF4-FFF2-40B4-BE49-F238E27FC236}">
                <a16:creationId xmlns:a16="http://schemas.microsoft.com/office/drawing/2014/main" id="{C42F09E0-3354-BD32-7B41-EE1856B83DCE}"/>
              </a:ext>
            </a:extLst>
          </p:cNvPr>
          <p:cNvGraphicFramePr>
            <a:graphicFrameLocks noChangeAspect="1"/>
          </p:cNvGraphicFramePr>
          <p:nvPr>
            <p:extLst>
              <p:ext uri="{D42A27DB-BD31-4B8C-83A1-F6EECF244321}">
                <p14:modId xmlns:p14="http://schemas.microsoft.com/office/powerpoint/2010/main" val="286358685"/>
              </p:ext>
            </p:extLst>
          </p:nvPr>
        </p:nvGraphicFramePr>
        <p:xfrm>
          <a:off x="1616836" y="1364234"/>
          <a:ext cx="4575541" cy="565150"/>
        </p:xfrm>
        <a:graphic>
          <a:graphicData uri="http://schemas.openxmlformats.org/presentationml/2006/ole">
            <mc:AlternateContent xmlns:mc="http://schemas.openxmlformats.org/markup-compatibility/2006">
              <mc:Choice xmlns:v="urn:schemas-microsoft-com:vml" Requires="v">
                <p:oleObj name="Bitmap Image" r:id="rId3" imgW="2673360" imgH="330120" progId="PBrush">
                  <p:embed/>
                </p:oleObj>
              </mc:Choice>
              <mc:Fallback>
                <p:oleObj name="Bitmap Image" r:id="rId3" imgW="2673360" imgH="330120" progId="PBrush">
                  <p:embed/>
                  <p:pic>
                    <p:nvPicPr>
                      <p:cNvPr id="0" name=""/>
                      <p:cNvPicPr/>
                      <p:nvPr/>
                    </p:nvPicPr>
                    <p:blipFill>
                      <a:blip r:embed="rId4"/>
                      <a:stretch>
                        <a:fillRect/>
                      </a:stretch>
                    </p:blipFill>
                    <p:spPr>
                      <a:xfrm>
                        <a:off x="1616836" y="1364234"/>
                        <a:ext cx="4575541" cy="565150"/>
                      </a:xfrm>
                      <a:prstGeom prst="rect">
                        <a:avLst/>
                      </a:prstGeom>
                    </p:spPr>
                  </p:pic>
                </p:oleObj>
              </mc:Fallback>
            </mc:AlternateContent>
          </a:graphicData>
        </a:graphic>
      </p:graphicFrame>
    </p:spTree>
    <p:extLst>
      <p:ext uri="{BB962C8B-B14F-4D97-AF65-F5344CB8AC3E}">
        <p14:creationId xmlns:p14="http://schemas.microsoft.com/office/powerpoint/2010/main" val="178510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1">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81">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81">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8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4"/>
          <p:cNvSpPr txBox="1">
            <a:spLocks noGrp="1"/>
          </p:cNvSpPr>
          <p:nvPr>
            <p:ph type="body" idx="1"/>
          </p:nvPr>
        </p:nvSpPr>
        <p:spPr>
          <a:xfrm>
            <a:off x="400050" y="831484"/>
            <a:ext cx="8343900" cy="3840900"/>
          </a:xfrm>
          <a:prstGeom prst="rect">
            <a:avLst/>
          </a:prstGeom>
          <a:noFill/>
          <a:ln>
            <a:noFill/>
          </a:ln>
        </p:spPr>
        <p:txBody>
          <a:bodyPr spcFirstLastPara="1" wrap="square" lIns="68575" tIns="34275" rIns="68575" bIns="34275" anchor="t" anchorCtr="0">
            <a:noAutofit/>
          </a:bodyPr>
          <a:lstStyle/>
          <a:p>
            <a:pPr marL="285750" indent="-285750">
              <a:lnSpc>
                <a:spcPct val="150000"/>
              </a:lnSpc>
              <a:spcBef>
                <a:spcPts val="0"/>
              </a:spcBef>
              <a:spcAft>
                <a:spcPts val="600"/>
              </a:spcAft>
              <a:buSzPts val="1700"/>
              <a:buFont typeface="Arial" panose="020B0604020202020204" pitchFamily="34" charset="0"/>
              <a:buChar char="•"/>
            </a:pPr>
            <a:r>
              <a:rPr lang="en-US" sz="1800" dirty="0">
                <a:solidFill>
                  <a:srgbClr val="C00000"/>
                </a:solidFill>
                <a:latin typeface="Libre Baskerville" panose="02000000000000000000" pitchFamily="2" charset="0"/>
                <a:ea typeface="Libre Baskerville"/>
                <a:cs typeface="Libre Baskerville"/>
                <a:sym typeface="Libre Baskerville"/>
              </a:rPr>
              <a:t>One</a:t>
            </a:r>
            <a:r>
              <a:rPr lang="en-US" sz="1800" dirty="0">
                <a:solidFill>
                  <a:schemeClr val="bg2"/>
                </a:solidFill>
                <a:latin typeface="Libre Baskerville" panose="02000000000000000000" pitchFamily="2" charset="0"/>
                <a:ea typeface="Libre Baskerville"/>
                <a:cs typeface="Libre Baskerville"/>
                <a:sym typeface="Libre Baskerville"/>
              </a:rPr>
              <a:t> (linear regression) model: explain </a:t>
            </a:r>
            <a:r>
              <a:rPr lang="en-US" sz="1800" dirty="0">
                <a:solidFill>
                  <a:srgbClr val="C00000"/>
                </a:solidFill>
                <a:latin typeface="Libre Baskerville" panose="02000000000000000000" pitchFamily="2" charset="0"/>
                <a:ea typeface="Libre Baskerville"/>
                <a:cs typeface="Libre Baskerville"/>
                <a:sym typeface="Libre Baskerville"/>
              </a:rPr>
              <a:t>one</a:t>
            </a:r>
            <a:r>
              <a:rPr lang="en-US" sz="1800" dirty="0">
                <a:solidFill>
                  <a:schemeClr val="bg2"/>
                </a:solidFill>
                <a:latin typeface="Libre Baskerville" panose="02000000000000000000" pitchFamily="2" charset="0"/>
                <a:ea typeface="Libre Baskerville"/>
                <a:cs typeface="Libre Baskerville"/>
                <a:sym typeface="Libre Baskerville"/>
              </a:rPr>
              <a:t> example. </a:t>
            </a:r>
          </a:p>
          <a:p>
            <a:pPr marL="285750" indent="-285750">
              <a:lnSpc>
                <a:spcPct val="150000"/>
              </a:lnSpc>
              <a:spcBef>
                <a:spcPts val="0"/>
              </a:spcBef>
              <a:spcAft>
                <a:spcPts val="600"/>
              </a:spcAft>
              <a:buSzPts val="1700"/>
              <a:buFont typeface="Arial" panose="020B0604020202020204" pitchFamily="34" charset="0"/>
              <a:buChar char="•"/>
            </a:pPr>
            <a:r>
              <a:rPr lang="en-US" sz="1800" dirty="0">
                <a:solidFill>
                  <a:srgbClr val="0000FF"/>
                </a:solidFill>
                <a:latin typeface="Libre Baskerville" panose="02000000000000000000" pitchFamily="2" charset="0"/>
                <a:ea typeface="Libre Baskerville"/>
                <a:cs typeface="Libre Baskerville"/>
                <a:sym typeface="Libre Baskerville"/>
              </a:rPr>
              <a:t>Many</a:t>
            </a:r>
            <a:r>
              <a:rPr lang="en-US" sz="1800" dirty="0">
                <a:solidFill>
                  <a:schemeClr val="bg2"/>
                </a:solidFill>
                <a:latin typeface="Libre Baskerville" panose="02000000000000000000" pitchFamily="2" charset="0"/>
                <a:ea typeface="Libre Baskerville"/>
                <a:cs typeface="Libre Baskerville"/>
                <a:sym typeface="Libre Baskerville"/>
              </a:rPr>
              <a:t> linear regression models: explain </a:t>
            </a:r>
            <a:r>
              <a:rPr lang="en-US" sz="1800" dirty="0">
                <a:solidFill>
                  <a:srgbClr val="0000FF"/>
                </a:solidFill>
                <a:latin typeface="Libre Baskerville" panose="02000000000000000000" pitchFamily="2" charset="0"/>
                <a:ea typeface="Libre Baskerville"/>
                <a:cs typeface="Libre Baskerville"/>
                <a:sym typeface="Libre Baskerville"/>
              </a:rPr>
              <a:t>all</a:t>
            </a:r>
            <a:r>
              <a:rPr lang="en-US" sz="1800" dirty="0">
                <a:solidFill>
                  <a:schemeClr val="bg2"/>
                </a:solidFill>
                <a:latin typeface="Libre Baskerville" panose="02000000000000000000" pitchFamily="2" charset="0"/>
                <a:ea typeface="Libre Baskerville"/>
                <a:cs typeface="Libre Baskerville"/>
                <a:sym typeface="Libre Baskerville"/>
              </a:rPr>
              <a:t> the examples. </a:t>
            </a:r>
          </a:p>
          <a:p>
            <a:pPr marL="285750" indent="-285750">
              <a:lnSpc>
                <a:spcPct val="150000"/>
              </a:lnSpc>
              <a:spcBef>
                <a:spcPts val="0"/>
              </a:spcBef>
              <a:buSzPts val="1700"/>
              <a:buFont typeface="Arial" panose="020B0604020202020204" pitchFamily="34" charset="0"/>
              <a:buChar char="•"/>
            </a:pPr>
            <a:r>
              <a:rPr lang="en-US" sz="1800" dirty="0">
                <a:solidFill>
                  <a:schemeClr val="bg2"/>
                </a:solidFill>
                <a:latin typeface="Libre Baskerville" panose="02000000000000000000" pitchFamily="2" charset="0"/>
                <a:ea typeface="Libre Baskerville"/>
                <a:cs typeface="Libre Baskerville"/>
                <a:sym typeface="Libre Baskerville"/>
              </a:rPr>
              <a:t>Rephrasing:</a:t>
            </a:r>
          </a:p>
          <a:p>
            <a:pPr marL="742950" lvl="1" indent="-285750">
              <a:lnSpc>
                <a:spcPct val="150000"/>
              </a:lnSpc>
              <a:spcBef>
                <a:spcPts val="0"/>
              </a:spcBef>
              <a:spcAft>
                <a:spcPts val="1200"/>
              </a:spcAft>
              <a:buSzPts val="1700"/>
              <a:buFont typeface="Arial" panose="020B0604020202020204" pitchFamily="34" charset="0"/>
              <a:buChar char="•"/>
            </a:pPr>
            <a:r>
              <a:rPr lang="en-US" sz="1600" dirty="0">
                <a:solidFill>
                  <a:schemeClr val="accent1">
                    <a:lumMod val="75000"/>
                  </a:schemeClr>
                </a:solidFill>
                <a:latin typeface="Libre Baskerville" panose="02000000000000000000" pitchFamily="2" charset="0"/>
                <a:ea typeface="Arial"/>
                <a:cs typeface="Arial"/>
                <a:sym typeface="Arial"/>
              </a:rPr>
              <a:t>“Take a complex model, which has learnt non-linear patterns in the data, and broken it down into lots of linear models which describe individual data points.”</a:t>
            </a:r>
          </a:p>
          <a:p>
            <a:pPr marL="285750" indent="-285750">
              <a:lnSpc>
                <a:spcPct val="150000"/>
              </a:lnSpc>
              <a:spcBef>
                <a:spcPts val="0"/>
              </a:spcBef>
              <a:spcAft>
                <a:spcPts val="600"/>
              </a:spcAft>
              <a:buSzPts val="1700"/>
              <a:buFont typeface="Arial" panose="020B0604020202020204" pitchFamily="34" charset="0"/>
              <a:buChar char="•"/>
            </a:pPr>
            <a:r>
              <a:rPr lang="en-US" sz="1800" dirty="0">
                <a:solidFill>
                  <a:schemeClr val="bg2"/>
                </a:solidFill>
                <a:latin typeface="Libre Baskerville" panose="02000000000000000000" pitchFamily="2" charset="0"/>
                <a:cs typeface="Arial"/>
                <a:sym typeface="Arial"/>
              </a:rPr>
              <a:t>This is how SHAP does it ! [More details: upcoming slides.]</a:t>
            </a:r>
          </a:p>
          <a:p>
            <a:pPr marL="285750" indent="-285750">
              <a:lnSpc>
                <a:spcPct val="150000"/>
              </a:lnSpc>
              <a:spcBef>
                <a:spcPts val="0"/>
              </a:spcBef>
              <a:spcAft>
                <a:spcPts val="600"/>
              </a:spcAft>
              <a:buSzPts val="1700"/>
              <a:buFont typeface="Arial" panose="020B0604020202020204" pitchFamily="34" charset="0"/>
              <a:buChar char="•"/>
            </a:pPr>
            <a:r>
              <a:rPr lang="en-US" sz="1800" dirty="0">
                <a:solidFill>
                  <a:srgbClr val="006600"/>
                </a:solidFill>
                <a:latin typeface="Libre Baskerville" panose="02000000000000000000" pitchFamily="2" charset="0"/>
                <a:cs typeface="Arial"/>
                <a:sym typeface="Arial"/>
              </a:rPr>
              <a:t>Idea</a:t>
            </a:r>
            <a:r>
              <a:rPr lang="en-US" sz="1800" dirty="0">
                <a:solidFill>
                  <a:schemeClr val="bg2"/>
                </a:solidFill>
                <a:latin typeface="Libre Baskerville" panose="02000000000000000000" pitchFamily="2" charset="0"/>
                <a:cs typeface="Arial"/>
                <a:sym typeface="Arial"/>
              </a:rPr>
              <a:t>: Breaking into parts | </a:t>
            </a:r>
            <a:r>
              <a:rPr lang="en-US" sz="1800" dirty="0">
                <a:solidFill>
                  <a:srgbClr val="006600"/>
                </a:solidFill>
                <a:latin typeface="Libre Baskerville" panose="02000000000000000000" pitchFamily="2" charset="0"/>
                <a:cs typeface="Arial"/>
                <a:sym typeface="Arial"/>
              </a:rPr>
              <a:t>Complexity</a:t>
            </a:r>
            <a:r>
              <a:rPr lang="en-US" sz="1800" dirty="0">
                <a:solidFill>
                  <a:schemeClr val="bg2"/>
                </a:solidFill>
                <a:latin typeface="Libre Baskerville" panose="02000000000000000000" pitchFamily="2" charset="0"/>
                <a:cs typeface="Arial"/>
                <a:sym typeface="Arial"/>
              </a:rPr>
              <a:t> | Divide &amp; Conquer. </a:t>
            </a:r>
          </a:p>
          <a:p>
            <a:pPr marL="285750" indent="-285750">
              <a:lnSpc>
                <a:spcPct val="150000"/>
              </a:lnSpc>
              <a:spcBef>
                <a:spcPts val="0"/>
              </a:spcBef>
              <a:buSzPts val="1700"/>
              <a:buFont typeface="Arial" panose="020B0604020202020204" pitchFamily="34" charset="0"/>
              <a:buChar char="•"/>
            </a:pPr>
            <a:r>
              <a:rPr lang="en-US" sz="1800" dirty="0">
                <a:solidFill>
                  <a:srgbClr val="006600"/>
                </a:solidFill>
                <a:latin typeface="Libre Baskerville" panose="02000000000000000000" pitchFamily="2" charset="0"/>
                <a:cs typeface="Arial"/>
                <a:sym typeface="Arial"/>
              </a:rPr>
              <a:t>Hint</a:t>
            </a:r>
            <a:r>
              <a:rPr lang="en-US" sz="1800" dirty="0">
                <a:solidFill>
                  <a:schemeClr val="bg2"/>
                </a:solidFill>
                <a:latin typeface="Libre Baskerville" panose="02000000000000000000" pitchFamily="2" charset="0"/>
                <a:cs typeface="Arial"/>
                <a:sym typeface="Arial"/>
              </a:rPr>
              <a:t>: This is one way to develop novel research ideas.</a:t>
            </a:r>
            <a:endParaRPr lang="en-US" sz="1800" dirty="0">
              <a:solidFill>
                <a:schemeClr val="bg2"/>
              </a:solidFill>
              <a:latin typeface="Libre Baskerville" panose="02000000000000000000" pitchFamily="2" charset="0"/>
            </a:endParaRPr>
          </a:p>
          <a:p>
            <a:pPr marL="285750" indent="-285750">
              <a:lnSpc>
                <a:spcPct val="150000"/>
              </a:lnSpc>
              <a:spcBef>
                <a:spcPts val="0"/>
              </a:spcBef>
              <a:buSzPts val="1700"/>
              <a:buFont typeface="Arial" panose="020B0604020202020204" pitchFamily="34" charset="0"/>
              <a:buChar char="•"/>
            </a:pPr>
            <a:endParaRPr lang="en-US" sz="1800" dirty="0">
              <a:solidFill>
                <a:schemeClr val="bg2"/>
              </a:solidFill>
              <a:latin typeface="Libre Baskerville" panose="02000000000000000000" pitchFamily="2" charset="0"/>
              <a:ea typeface="Libre Baskerville"/>
              <a:cs typeface="Libre Baskerville"/>
              <a:sym typeface="Libre Baskerville"/>
            </a:endParaRPr>
          </a:p>
        </p:txBody>
      </p:sp>
      <p:sp>
        <p:nvSpPr>
          <p:cNvPr id="282" name="Google Shape;282;p34"/>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283" name="Google Shape;283;p34"/>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284" name="Google Shape;284;p34"/>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85" name="Google Shape;285;p34"/>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3000" b="1" dirty="0">
                <a:solidFill>
                  <a:srgbClr val="C00000"/>
                </a:solidFill>
                <a:latin typeface="Libre Baskerville"/>
                <a:ea typeface="Libre Baskerville"/>
                <a:cs typeface="Libre Baskerville"/>
                <a:sym typeface="Libre Baskerville"/>
              </a:rPr>
              <a:t>How to (start) explaining ?</a:t>
            </a:r>
            <a:endParaRPr sz="1100" dirty="0"/>
          </a:p>
        </p:txBody>
      </p:sp>
    </p:spTree>
    <p:extLst>
      <p:ext uri="{BB962C8B-B14F-4D97-AF65-F5344CB8AC3E}">
        <p14:creationId xmlns:p14="http://schemas.microsoft.com/office/powerpoint/2010/main" val="289925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1">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81">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81">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81">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8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4"/>
          <p:cNvSpPr txBox="1">
            <a:spLocks noGrp="1"/>
          </p:cNvSpPr>
          <p:nvPr>
            <p:ph type="body" idx="1"/>
          </p:nvPr>
        </p:nvSpPr>
        <p:spPr>
          <a:xfrm>
            <a:off x="400050" y="959500"/>
            <a:ext cx="8343900" cy="3840900"/>
          </a:xfrm>
          <a:prstGeom prst="rect">
            <a:avLst/>
          </a:prstGeom>
          <a:noFill/>
          <a:ln>
            <a:noFill/>
          </a:ln>
        </p:spPr>
        <p:txBody>
          <a:bodyPr spcFirstLastPara="1" wrap="square" lIns="68575" tIns="34275" rIns="68575" bIns="34275" anchor="t" anchorCtr="0">
            <a:noAutofit/>
          </a:bodyPr>
          <a:lstStyle/>
          <a:p>
            <a:pPr marL="285750" indent="-285750">
              <a:lnSpc>
                <a:spcPct val="150000"/>
              </a:lnSpc>
              <a:spcBef>
                <a:spcPts val="0"/>
              </a:spcBef>
              <a:buSzPts val="1700"/>
              <a:buFont typeface="Arial" panose="020B0604020202020204" pitchFamily="34" charset="0"/>
              <a:buChar char="•"/>
            </a:pPr>
            <a:r>
              <a:rPr lang="en-US" sz="1600" dirty="0">
                <a:solidFill>
                  <a:schemeClr val="bg2"/>
                </a:solidFill>
                <a:latin typeface="Libre Baskerville" panose="02000000000000000000" pitchFamily="2" charset="0"/>
                <a:ea typeface="Libre Baskerville"/>
                <a:cs typeface="Libre Baskerville"/>
                <a:sym typeface="Libre Baskerville"/>
              </a:rPr>
              <a:t>T</a:t>
            </a:r>
            <a:r>
              <a:rPr lang="en-US" sz="1600" b="0" i="0" u="none" dirty="0">
                <a:solidFill>
                  <a:schemeClr val="bg2"/>
                </a:solidFill>
                <a:latin typeface="Libre Baskerville" panose="02000000000000000000" pitchFamily="2" charset="0"/>
                <a:ea typeface="Libre Baskerville"/>
                <a:cs typeface="Libre Baskerville"/>
                <a:sym typeface="Libre Baskerville"/>
              </a:rPr>
              <a:t>o explain how the complex model behaved for </a:t>
            </a:r>
            <a:r>
              <a:rPr lang="en-US" sz="1600" dirty="0">
                <a:solidFill>
                  <a:schemeClr val="bg2"/>
                </a:solidFill>
                <a:latin typeface="Libre Baskerville" panose="02000000000000000000" pitchFamily="2" charset="0"/>
                <a:ea typeface="Libre Baskerville"/>
                <a:cs typeface="Libre Baskerville"/>
                <a:sym typeface="Libre Baskerville"/>
              </a:rPr>
              <a:t>just </a:t>
            </a:r>
            <a:r>
              <a:rPr lang="en-US" sz="1600" b="0" i="0" u="none" dirty="0">
                <a:solidFill>
                  <a:schemeClr val="bg2"/>
                </a:solidFill>
                <a:latin typeface="Libre Baskerville" panose="02000000000000000000" pitchFamily="2" charset="0"/>
                <a:ea typeface="Libre Baskerville"/>
                <a:cs typeface="Libre Baskerville"/>
                <a:sym typeface="Libre Baskerville"/>
              </a:rPr>
              <a:t>one data point.</a:t>
            </a:r>
          </a:p>
          <a:p>
            <a:pPr marL="285750" indent="-285750">
              <a:lnSpc>
                <a:spcPct val="150000"/>
              </a:lnSpc>
              <a:spcBef>
                <a:spcPts val="0"/>
              </a:spcBef>
              <a:buSzPts val="1700"/>
              <a:buFont typeface="Arial" panose="020B0604020202020204" pitchFamily="34" charset="0"/>
              <a:buChar char="•"/>
            </a:pPr>
            <a:r>
              <a:rPr lang="en-US" sz="1600" dirty="0">
                <a:solidFill>
                  <a:schemeClr val="bg2"/>
                </a:solidFill>
                <a:latin typeface="Libre Baskerville" panose="02000000000000000000" pitchFamily="2" charset="0"/>
                <a:ea typeface="Libre Baskerville"/>
                <a:cs typeface="Libre Baskerville"/>
                <a:sym typeface="Libre Baskerville"/>
              </a:rPr>
              <a:t>Aggregate it to get an idea of how my model worked globally.</a:t>
            </a:r>
            <a:endParaRPr lang="en-US" sz="1600" b="0" i="0" u="none" dirty="0">
              <a:solidFill>
                <a:schemeClr val="bg2"/>
              </a:solidFill>
              <a:latin typeface="Libre Baskerville" panose="02000000000000000000" pitchFamily="2" charset="0"/>
              <a:ea typeface="Libre Baskerville"/>
              <a:cs typeface="Libre Baskerville"/>
              <a:sym typeface="Libre Baskerville"/>
            </a:endParaRPr>
          </a:p>
          <a:p>
            <a:pPr marL="285750" indent="-285750">
              <a:lnSpc>
                <a:spcPct val="150000"/>
              </a:lnSpc>
              <a:spcBef>
                <a:spcPts val="0"/>
              </a:spcBef>
              <a:buSzPts val="1700"/>
              <a:buFont typeface="Arial" panose="020B0604020202020204" pitchFamily="34" charset="0"/>
              <a:buChar char="•"/>
            </a:pPr>
            <a:r>
              <a:rPr lang="en-US" sz="1600" b="0" i="0" u="none" dirty="0">
                <a:solidFill>
                  <a:schemeClr val="bg2"/>
                </a:solidFill>
                <a:latin typeface="Libre Baskerville" panose="02000000000000000000" pitchFamily="2" charset="0"/>
                <a:ea typeface="Libre Baskerville"/>
                <a:cs typeface="Libre Baskerville"/>
                <a:sym typeface="Libre Baskerville"/>
              </a:rPr>
              <a:t>Assume a linear explanation model, </a:t>
            </a:r>
            <a:r>
              <a:rPr lang="en-US" sz="1600" b="1" i="0" u="none" dirty="0">
                <a:solidFill>
                  <a:srgbClr val="C00000"/>
                </a:solidFill>
                <a:latin typeface="Libre Baskerville" panose="02000000000000000000" pitchFamily="2" charset="0"/>
                <a:ea typeface="Libre Baskerville"/>
                <a:cs typeface="Libre Baskerville"/>
                <a:sym typeface="Libre Baskerville"/>
              </a:rPr>
              <a:t>g</a:t>
            </a:r>
            <a:endParaRPr lang="en-US" sz="1000" b="1" dirty="0">
              <a:solidFill>
                <a:srgbClr val="C00000"/>
              </a:solidFill>
              <a:latin typeface="Libre Baskerville" panose="02000000000000000000" pitchFamily="2" charset="0"/>
            </a:endParaRPr>
          </a:p>
          <a:p>
            <a:pPr marL="203200" marR="0" lvl="0" indent="-101600" algn="l" rtl="0">
              <a:lnSpc>
                <a:spcPct val="250000"/>
              </a:lnSpc>
              <a:spcBef>
                <a:spcPts val="400"/>
              </a:spcBef>
              <a:spcAft>
                <a:spcPts val="0"/>
              </a:spcAft>
              <a:buClr>
                <a:schemeClr val="accent1"/>
              </a:buClr>
              <a:buSzPts val="1700"/>
              <a:buFont typeface="Noto Sans Symbols"/>
              <a:buNone/>
            </a:pPr>
            <a:endParaRPr lang="en-US" sz="1600" b="0" i="0" u="none" dirty="0">
              <a:solidFill>
                <a:schemeClr val="bg2"/>
              </a:solidFill>
              <a:latin typeface="Libre Baskerville" panose="02000000000000000000" pitchFamily="2" charset="0"/>
              <a:ea typeface="Libre Baskerville"/>
              <a:cs typeface="Libre Baskerville"/>
              <a:sym typeface="Libre Baskerville"/>
            </a:endParaRPr>
          </a:p>
          <a:p>
            <a:pPr marL="285750" lvl="0" indent="-285750">
              <a:lnSpc>
                <a:spcPct val="150000"/>
              </a:lnSpc>
              <a:buSzPts val="1700"/>
              <a:buFont typeface="Arial" panose="020B0604020202020204" pitchFamily="34" charset="0"/>
              <a:buChar char="•"/>
            </a:pPr>
            <a:r>
              <a:rPr lang="en-US" sz="1600" dirty="0">
                <a:solidFill>
                  <a:srgbClr val="0000FF"/>
                </a:solidFill>
                <a:latin typeface="Libre Baskerville" panose="02000000000000000000" pitchFamily="2" charset="0"/>
                <a:ea typeface="Libre Baskerville"/>
                <a:cs typeface="Libre Baskerville"/>
              </a:rPr>
              <a:t>Shapley value, </a:t>
            </a:r>
            <a:r>
              <a:rPr lang="en-US" sz="1600" b="1" i="1" dirty="0">
                <a:solidFill>
                  <a:srgbClr val="0000FF"/>
                </a:solidFill>
                <a:latin typeface="Libre Baskerville" panose="02000000000000000000" pitchFamily="2" charset="0"/>
                <a:ea typeface="Libre Baskerville"/>
                <a:cs typeface="Libre Baskerville"/>
                <a:sym typeface="Cambria"/>
              </a:rPr>
              <a:t>ϕ </a:t>
            </a:r>
            <a:r>
              <a:rPr lang="en-US" sz="1600" dirty="0">
                <a:solidFill>
                  <a:schemeClr val="bg2"/>
                </a:solidFill>
                <a:latin typeface="Libre Baskerville" panose="02000000000000000000" pitchFamily="2" charset="0"/>
                <a:ea typeface="Libre Baskerville"/>
                <a:cs typeface="Libre Baskerville"/>
              </a:rPr>
              <a:t>denotes the importance of a particular feature. </a:t>
            </a:r>
          </a:p>
          <a:p>
            <a:pPr marL="285750" lvl="0" indent="-285750">
              <a:lnSpc>
                <a:spcPct val="150000"/>
              </a:lnSpc>
              <a:buSzPts val="1700"/>
              <a:buFont typeface="Arial" panose="020B0604020202020204" pitchFamily="34" charset="0"/>
              <a:buChar char="•"/>
            </a:pPr>
            <a:r>
              <a:rPr lang="en-US" sz="1800" b="1" i="1" dirty="0" err="1">
                <a:solidFill>
                  <a:srgbClr val="0000FF"/>
                </a:solidFill>
                <a:latin typeface="Libre Baskerville" panose="02000000000000000000" pitchFamily="2" charset="0"/>
                <a:ea typeface="Libre Baskerville"/>
                <a:cs typeface="Libre Baskerville"/>
                <a:sym typeface="Cambria"/>
              </a:rPr>
              <a:t>ϕ</a:t>
            </a:r>
            <a:r>
              <a:rPr lang="en-US" sz="1400" b="1" baseline="-25000" dirty="0" err="1">
                <a:solidFill>
                  <a:srgbClr val="0000FF"/>
                </a:solidFill>
                <a:latin typeface="Libre Baskerville" panose="02000000000000000000" pitchFamily="2" charset="0"/>
                <a:ea typeface="Libre Baskerville"/>
                <a:cs typeface="Libre Baskerville"/>
                <a:sym typeface="Cambria"/>
              </a:rPr>
              <a:t>i</a:t>
            </a:r>
            <a:r>
              <a:rPr lang="en-US" sz="1400" b="1" dirty="0">
                <a:solidFill>
                  <a:srgbClr val="0000FF"/>
                </a:solidFill>
                <a:latin typeface="Libre Baskerville" panose="02000000000000000000" pitchFamily="2" charset="0"/>
                <a:ea typeface="Libre Baskerville"/>
                <a:cs typeface="Libre Baskerville"/>
                <a:sym typeface="Cambria"/>
              </a:rPr>
              <a:t>(p)</a:t>
            </a:r>
            <a:r>
              <a:rPr lang="en-US" sz="1600" dirty="0">
                <a:solidFill>
                  <a:srgbClr val="0000FF"/>
                </a:solidFill>
                <a:latin typeface="Libre Baskerville" panose="02000000000000000000" pitchFamily="2" charset="0"/>
                <a:ea typeface="Libre Baskerville"/>
                <a:cs typeface="Libre Baskerville"/>
              </a:rPr>
              <a:t> </a:t>
            </a:r>
            <a:r>
              <a:rPr lang="en-US" sz="1600" dirty="0">
                <a:solidFill>
                  <a:schemeClr val="bg2"/>
                </a:solidFill>
                <a:latin typeface="Libre Baskerville" panose="02000000000000000000" pitchFamily="2" charset="0"/>
                <a:ea typeface="Libre Baskerville"/>
                <a:cs typeface="Libre Baskerville"/>
              </a:rPr>
              <a:t>for a certain feature </a:t>
            </a:r>
            <a:r>
              <a:rPr lang="en-US" sz="1600" b="1" dirty="0" err="1">
                <a:solidFill>
                  <a:srgbClr val="C00000"/>
                </a:solidFill>
                <a:latin typeface="Libre Baskerville" panose="02000000000000000000" pitchFamily="2" charset="0"/>
                <a:ea typeface="Libre Baskerville"/>
                <a:cs typeface="Libre Baskerville"/>
              </a:rPr>
              <a:t>i</a:t>
            </a:r>
            <a:r>
              <a:rPr lang="en-US" sz="1600" dirty="0">
                <a:solidFill>
                  <a:schemeClr val="bg2"/>
                </a:solidFill>
                <a:latin typeface="Libre Baskerville" panose="02000000000000000000" pitchFamily="2" charset="0"/>
                <a:ea typeface="Libre Baskerville"/>
                <a:cs typeface="Libre Baskerville"/>
              </a:rPr>
              <a:t> (out of </a:t>
            </a:r>
            <a:r>
              <a:rPr lang="en-US" sz="1600" b="1" dirty="0">
                <a:solidFill>
                  <a:srgbClr val="C00000"/>
                </a:solidFill>
                <a:latin typeface="Libre Baskerville" panose="02000000000000000000" pitchFamily="2" charset="0"/>
                <a:ea typeface="Libre Baskerville"/>
                <a:cs typeface="Libre Baskerville"/>
              </a:rPr>
              <a:t>n</a:t>
            </a:r>
            <a:r>
              <a:rPr lang="en-US" sz="1600" dirty="0">
                <a:solidFill>
                  <a:schemeClr val="bg2"/>
                </a:solidFill>
                <a:latin typeface="Libre Baskerville" panose="02000000000000000000" pitchFamily="2" charset="0"/>
                <a:ea typeface="Libre Baskerville"/>
                <a:cs typeface="Libre Baskerville"/>
              </a:rPr>
              <a:t> total features), given a prediction </a:t>
            </a:r>
            <a:r>
              <a:rPr lang="en-US" sz="1600" b="1" dirty="0">
                <a:solidFill>
                  <a:srgbClr val="C00000"/>
                </a:solidFill>
                <a:latin typeface="Libre Baskerville" panose="02000000000000000000" pitchFamily="2" charset="0"/>
                <a:ea typeface="Libre Baskerville"/>
                <a:cs typeface="Libre Baskerville"/>
              </a:rPr>
              <a:t>p</a:t>
            </a:r>
            <a:r>
              <a:rPr lang="en-US" sz="1600" dirty="0">
                <a:solidFill>
                  <a:schemeClr val="bg2"/>
                </a:solidFill>
                <a:latin typeface="Libre Baskerville" panose="02000000000000000000" pitchFamily="2" charset="0"/>
                <a:ea typeface="Libre Baskerville"/>
                <a:cs typeface="Libre Baskerville"/>
              </a:rPr>
              <a:t> (by the complex model) is given as follows, where </a:t>
            </a:r>
            <a:r>
              <a:rPr lang="en-US" sz="1600" b="1" dirty="0">
                <a:solidFill>
                  <a:srgbClr val="C00000"/>
                </a:solidFill>
                <a:latin typeface="Libre Baskerville" panose="02000000000000000000" pitchFamily="2" charset="0"/>
                <a:ea typeface="Libre Baskerville"/>
                <a:cs typeface="Libre Baskerville"/>
              </a:rPr>
              <a:t>S</a:t>
            </a:r>
            <a:r>
              <a:rPr lang="en-US" sz="1600" dirty="0">
                <a:solidFill>
                  <a:schemeClr val="bg2"/>
                </a:solidFill>
                <a:latin typeface="Libre Baskerville" panose="02000000000000000000" pitchFamily="2" charset="0"/>
                <a:ea typeface="Libre Baskerville"/>
                <a:cs typeface="Libre Baskerville"/>
              </a:rPr>
              <a:t> denotes a set.</a:t>
            </a:r>
          </a:p>
          <a:p>
            <a:pPr marL="285750" lvl="0" indent="-285750">
              <a:lnSpc>
                <a:spcPct val="150000"/>
              </a:lnSpc>
              <a:buSzPts val="1700"/>
              <a:buFont typeface="Arial" panose="020B0604020202020204" pitchFamily="34" charset="0"/>
              <a:buChar char="•"/>
            </a:pPr>
            <a:endParaRPr lang="en-US" sz="1600" dirty="0">
              <a:solidFill>
                <a:schemeClr val="bg2"/>
              </a:solidFill>
              <a:latin typeface="Libre Baskerville" panose="02000000000000000000" pitchFamily="2" charset="0"/>
              <a:ea typeface="Libre Baskerville"/>
              <a:cs typeface="Libre Baskerville"/>
            </a:endParaRPr>
          </a:p>
          <a:p>
            <a:pPr marL="0" lvl="0" indent="0">
              <a:lnSpc>
                <a:spcPct val="150000"/>
              </a:lnSpc>
              <a:buSzPts val="1700"/>
              <a:buNone/>
            </a:pPr>
            <a:endParaRPr lang="en-US" sz="1600" dirty="0">
              <a:solidFill>
                <a:schemeClr val="bg2"/>
              </a:solidFill>
              <a:latin typeface="Libre Baskerville" panose="02000000000000000000" pitchFamily="2" charset="0"/>
              <a:ea typeface="Libre Baskerville"/>
              <a:cs typeface="Libre Baskerville"/>
            </a:endParaRPr>
          </a:p>
          <a:p>
            <a:pPr marL="285750" indent="-285750">
              <a:lnSpc>
                <a:spcPct val="150000"/>
              </a:lnSpc>
              <a:spcBef>
                <a:spcPts val="0"/>
              </a:spcBef>
              <a:buSzPts val="1700"/>
              <a:buFont typeface="Arial" panose="020B0604020202020204" pitchFamily="34" charset="0"/>
              <a:buChar char="•"/>
            </a:pPr>
            <a:endParaRPr lang="en-US" sz="1600" dirty="0">
              <a:solidFill>
                <a:schemeClr val="bg2"/>
              </a:solidFill>
              <a:latin typeface="Libre Baskerville" panose="02000000000000000000" pitchFamily="2" charset="0"/>
            </a:endParaRPr>
          </a:p>
        </p:txBody>
      </p:sp>
      <p:sp>
        <p:nvSpPr>
          <p:cNvPr id="282" name="Google Shape;282;p34"/>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283" name="Google Shape;283;p34"/>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284" name="Google Shape;284;p34"/>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85" name="Google Shape;285;p34"/>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US" sz="3000" b="1" dirty="0">
                <a:solidFill>
                  <a:srgbClr val="C00000"/>
                </a:solidFill>
                <a:latin typeface="Libre Baskerville"/>
                <a:ea typeface="Libre Baskerville"/>
                <a:cs typeface="Libre Baskerville"/>
                <a:sym typeface="Libre Baskerville"/>
              </a:rPr>
              <a:t>Shapely Values</a:t>
            </a:r>
            <a:endParaRPr sz="1100" dirty="0"/>
          </a:p>
        </p:txBody>
      </p:sp>
      <p:pic>
        <p:nvPicPr>
          <p:cNvPr id="8" name="Google Shape;236;p28">
            <a:extLst>
              <a:ext uri="{FF2B5EF4-FFF2-40B4-BE49-F238E27FC236}">
                <a16:creationId xmlns:a16="http://schemas.microsoft.com/office/drawing/2014/main" id="{E91DF447-345A-A3CE-C6C9-4805365158C2}"/>
              </a:ext>
            </a:extLst>
          </p:cNvPr>
          <p:cNvPicPr preferRelativeResize="0"/>
          <p:nvPr/>
        </p:nvPicPr>
        <p:blipFill rotWithShape="1">
          <a:blip r:embed="rId3">
            <a:alphaModFix/>
          </a:blip>
          <a:srcRect/>
          <a:stretch/>
        </p:blipFill>
        <p:spPr>
          <a:xfrm>
            <a:off x="2152650" y="2168438"/>
            <a:ext cx="4425553" cy="400050"/>
          </a:xfrm>
          <a:prstGeom prst="rect">
            <a:avLst/>
          </a:prstGeom>
          <a:noFill/>
          <a:ln>
            <a:noFill/>
          </a:ln>
        </p:spPr>
      </p:pic>
      <p:pic>
        <p:nvPicPr>
          <p:cNvPr id="10" name="Google Shape;245;p29">
            <a:extLst>
              <a:ext uri="{FF2B5EF4-FFF2-40B4-BE49-F238E27FC236}">
                <a16:creationId xmlns:a16="http://schemas.microsoft.com/office/drawing/2014/main" id="{55C9A827-C9C4-D765-A6DF-8DD08C152B43}"/>
              </a:ext>
            </a:extLst>
          </p:cNvPr>
          <p:cNvPicPr preferRelativeResize="0"/>
          <p:nvPr/>
        </p:nvPicPr>
        <p:blipFill rotWithShape="1">
          <a:blip r:embed="rId4">
            <a:alphaModFix/>
          </a:blip>
          <a:srcRect/>
          <a:stretch/>
        </p:blipFill>
        <p:spPr>
          <a:xfrm>
            <a:off x="2324654" y="4143329"/>
            <a:ext cx="3637292" cy="703134"/>
          </a:xfrm>
          <a:prstGeom prst="rect">
            <a:avLst/>
          </a:prstGeom>
          <a:noFill/>
          <a:ln>
            <a:noFill/>
          </a:ln>
        </p:spPr>
      </p:pic>
    </p:spTree>
    <p:extLst>
      <p:ext uri="{BB962C8B-B14F-4D97-AF65-F5344CB8AC3E}">
        <p14:creationId xmlns:p14="http://schemas.microsoft.com/office/powerpoint/2010/main" val="14261332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4"/>
          <p:cNvSpPr txBox="1">
            <a:spLocks noGrp="1"/>
          </p:cNvSpPr>
          <p:nvPr>
            <p:ph type="body" idx="1"/>
          </p:nvPr>
        </p:nvSpPr>
        <p:spPr>
          <a:xfrm>
            <a:off x="400050" y="959500"/>
            <a:ext cx="8343900" cy="3840900"/>
          </a:xfrm>
          <a:prstGeom prst="rect">
            <a:avLst/>
          </a:prstGeom>
          <a:noFill/>
          <a:ln>
            <a:noFill/>
          </a:ln>
        </p:spPr>
        <p:txBody>
          <a:bodyPr spcFirstLastPara="1" wrap="square" lIns="68575" tIns="34275" rIns="68575" bIns="34275" anchor="t" anchorCtr="0">
            <a:noAutofit/>
          </a:bodyPr>
          <a:lstStyle/>
          <a:p>
            <a:pPr marL="279400" indent="-285750">
              <a:lnSpc>
                <a:spcPct val="150000"/>
              </a:lnSpc>
              <a:spcBef>
                <a:spcPts val="0"/>
              </a:spcBef>
              <a:spcAft>
                <a:spcPts val="600"/>
              </a:spcAft>
              <a:buSzPts val="1700"/>
              <a:buFont typeface="Arial" panose="020B0604020202020204" pitchFamily="34" charset="0"/>
              <a:buChar char="•"/>
            </a:pPr>
            <a:r>
              <a:rPr lang="en-US" sz="1700" dirty="0">
                <a:solidFill>
                  <a:schemeClr val="bg2"/>
                </a:solidFill>
                <a:latin typeface="Libre Baskerville" panose="02000000000000000000" pitchFamily="2" charset="0"/>
                <a:ea typeface="Libre Baskerville"/>
                <a:cs typeface="Libre Baskerville"/>
                <a:sym typeface="Libre Baskerville"/>
              </a:rPr>
              <a:t>Shapely value: inherited from Game Theory </a:t>
            </a:r>
            <a:r>
              <a:rPr lang="en-US" sz="1600" dirty="0">
                <a:solidFill>
                  <a:schemeClr val="bg2"/>
                </a:solidFill>
                <a:latin typeface="Libre Baskerville" panose="02000000000000000000" pitchFamily="2" charset="0"/>
                <a:ea typeface="Libre Baskerville"/>
                <a:cs typeface="Libre Baskerville"/>
                <a:sym typeface="Libre Baskerville"/>
              </a:rPr>
              <a:t>[3]</a:t>
            </a:r>
            <a:r>
              <a:rPr lang="en-US" sz="1700" dirty="0">
                <a:solidFill>
                  <a:schemeClr val="bg2"/>
                </a:solidFill>
                <a:latin typeface="Libre Baskerville" panose="02000000000000000000" pitchFamily="2" charset="0"/>
                <a:ea typeface="Libre Baskerville"/>
                <a:cs typeface="Libre Baskerville"/>
                <a:sym typeface="Libre Baskerville"/>
              </a:rPr>
              <a:t>. </a:t>
            </a:r>
          </a:p>
          <a:p>
            <a:pPr marL="279400" indent="-285750">
              <a:lnSpc>
                <a:spcPct val="150000"/>
              </a:lnSpc>
              <a:spcBef>
                <a:spcPts val="0"/>
              </a:spcBef>
              <a:spcAft>
                <a:spcPts val="600"/>
              </a:spcAft>
              <a:buSzPts val="1700"/>
              <a:buFont typeface="Arial" panose="020B0604020202020204" pitchFamily="34" charset="0"/>
              <a:buChar char="•"/>
            </a:pPr>
            <a:r>
              <a:rPr lang="en-US" sz="1600" dirty="0">
                <a:solidFill>
                  <a:schemeClr val="bg2"/>
                </a:solidFill>
                <a:latin typeface="Libre Baskerville" panose="02000000000000000000" pitchFamily="2" charset="0"/>
                <a:ea typeface="Libre Baskerville"/>
                <a:cs typeface="Libre Baskerville"/>
                <a:sym typeface="Libre Baskerville"/>
              </a:rPr>
              <a:t>Core Idea: </a:t>
            </a:r>
            <a:r>
              <a:rPr lang="en-US" sz="1600" dirty="0">
                <a:solidFill>
                  <a:srgbClr val="C00000"/>
                </a:solidFill>
                <a:latin typeface="Libre Baskerville" panose="02000000000000000000" pitchFamily="2" charset="0"/>
                <a:ea typeface="Libre Baskerville"/>
                <a:cs typeface="Libre Baskerville"/>
                <a:sym typeface="Libre Baskerville"/>
              </a:rPr>
              <a:t>Contribution </a:t>
            </a:r>
            <a:r>
              <a:rPr lang="en-US" sz="1600" b="1" dirty="0">
                <a:solidFill>
                  <a:srgbClr val="C00000"/>
                </a:solidFill>
                <a:latin typeface="Libre Baskerville" panose="02000000000000000000" pitchFamily="2" charset="0"/>
                <a:ea typeface="Libre Baskerville"/>
                <a:cs typeface="Libre Baskerville"/>
                <a:sym typeface="Libre Baskerville"/>
              </a:rPr>
              <a:t>∝</a:t>
            </a:r>
            <a:r>
              <a:rPr lang="en-US" sz="1600" dirty="0">
                <a:solidFill>
                  <a:srgbClr val="C00000"/>
                </a:solidFill>
                <a:latin typeface="Libre Baskerville" panose="02000000000000000000" pitchFamily="2" charset="0"/>
                <a:ea typeface="Libre Baskerville"/>
                <a:cs typeface="Libre Baskerville"/>
                <a:sym typeface="Libre Baskerville"/>
              </a:rPr>
              <a:t> Reward</a:t>
            </a:r>
            <a:r>
              <a:rPr lang="en-US" sz="1600" dirty="0">
                <a:solidFill>
                  <a:schemeClr val="bg2"/>
                </a:solidFill>
                <a:latin typeface="Libre Baskerville" panose="02000000000000000000" pitchFamily="2" charset="0"/>
                <a:ea typeface="Libre Baskerville"/>
                <a:cs typeface="Libre Baskerville"/>
                <a:sym typeface="Libre Baskerville"/>
              </a:rPr>
              <a:t>.</a:t>
            </a:r>
            <a:endParaRPr lang="en-US" sz="1700" b="0" i="0" u="none" dirty="0">
              <a:solidFill>
                <a:srgbClr val="0000FF"/>
              </a:solidFill>
              <a:latin typeface="Libre Baskerville" panose="02000000000000000000" pitchFamily="2" charset="0"/>
              <a:ea typeface="Libre Baskerville"/>
              <a:cs typeface="Libre Baskerville"/>
              <a:sym typeface="Libre Baskerville"/>
            </a:endParaRPr>
          </a:p>
          <a:p>
            <a:pPr marL="279400" marR="0" lvl="0" indent="-285750" algn="l" rtl="0">
              <a:lnSpc>
                <a:spcPct val="150000"/>
              </a:lnSpc>
              <a:spcBef>
                <a:spcPts val="0"/>
              </a:spcBef>
              <a:spcAft>
                <a:spcPts val="0"/>
              </a:spcAft>
              <a:buClr>
                <a:schemeClr val="accent1"/>
              </a:buClr>
              <a:buSzPts val="1700"/>
              <a:buFont typeface="Arial" panose="020B0604020202020204" pitchFamily="34" charset="0"/>
              <a:buChar char="•"/>
            </a:pPr>
            <a:r>
              <a:rPr lang="en-US" sz="1700" b="0" i="0" u="none" dirty="0">
                <a:solidFill>
                  <a:srgbClr val="0000FF"/>
                </a:solidFill>
                <a:latin typeface="Libre Baskerville" panose="02000000000000000000" pitchFamily="2" charset="0"/>
                <a:ea typeface="Libre Baskerville"/>
                <a:cs typeface="Libre Baskerville"/>
                <a:sym typeface="Libre Baskerville"/>
              </a:rPr>
              <a:t>Shapley values</a:t>
            </a:r>
            <a:r>
              <a:rPr lang="en-US" sz="1700" b="0" i="0" u="none" dirty="0">
                <a:solidFill>
                  <a:schemeClr val="bg2"/>
                </a:solidFill>
                <a:latin typeface="Libre Baskerville" panose="02000000000000000000" pitchFamily="2" charset="0"/>
                <a:ea typeface="Libre Baskerville"/>
                <a:cs typeface="Libre Baskerville"/>
                <a:sym typeface="Libre Baskerville"/>
              </a:rPr>
              <a:t>: calculate the importance of a feature by comparing what a model predicts with and without the feature. </a:t>
            </a:r>
          </a:p>
          <a:p>
            <a:pPr marL="736600" lvl="1" indent="-285750">
              <a:lnSpc>
                <a:spcPct val="150000"/>
              </a:lnSpc>
              <a:spcBef>
                <a:spcPts val="0"/>
              </a:spcBef>
              <a:buSzPts val="1700"/>
              <a:buFont typeface="Arial" panose="020B0604020202020204" pitchFamily="34" charset="0"/>
              <a:buChar char="•"/>
            </a:pPr>
            <a:r>
              <a:rPr lang="en-US" sz="1630" dirty="0">
                <a:solidFill>
                  <a:schemeClr val="bg2"/>
                </a:solidFill>
                <a:latin typeface="Libre Baskerville" panose="02000000000000000000" pitchFamily="2" charset="0"/>
                <a:ea typeface="Arial"/>
                <a:cs typeface="Arial"/>
                <a:sym typeface="Arial"/>
              </a:rPr>
              <a:t>C</a:t>
            </a:r>
            <a:r>
              <a:rPr lang="en-US" sz="1630" b="0" i="0" u="none" dirty="0">
                <a:solidFill>
                  <a:schemeClr val="bg2"/>
                </a:solidFill>
                <a:latin typeface="Libre Baskerville" panose="02000000000000000000" pitchFamily="2" charset="0"/>
                <a:ea typeface="Arial"/>
                <a:cs typeface="Arial"/>
                <a:sym typeface="Arial"/>
              </a:rPr>
              <a:t>alculate what the prediction of the model would be without feature </a:t>
            </a:r>
            <a:r>
              <a:rPr lang="en-US" sz="1630" b="1" i="0" u="none" dirty="0" err="1">
                <a:solidFill>
                  <a:srgbClr val="C00000"/>
                </a:solidFill>
                <a:latin typeface="Libre Baskerville" panose="02000000000000000000" pitchFamily="2" charset="0"/>
                <a:ea typeface="Arial"/>
                <a:cs typeface="Arial"/>
                <a:sym typeface="Arial"/>
              </a:rPr>
              <a:t>i</a:t>
            </a:r>
            <a:r>
              <a:rPr lang="en-US" sz="1630" b="0" i="0" u="none" dirty="0">
                <a:solidFill>
                  <a:schemeClr val="bg2"/>
                </a:solidFill>
                <a:latin typeface="Libre Baskerville" panose="02000000000000000000" pitchFamily="2" charset="0"/>
                <a:ea typeface="Arial"/>
                <a:cs typeface="Arial"/>
                <a:sym typeface="Arial"/>
              </a:rPr>
              <a:t>,</a:t>
            </a:r>
          </a:p>
          <a:p>
            <a:pPr marL="736600" lvl="1" indent="-285750">
              <a:lnSpc>
                <a:spcPct val="150000"/>
              </a:lnSpc>
              <a:spcBef>
                <a:spcPts val="0"/>
              </a:spcBef>
              <a:buSzPts val="1700"/>
              <a:buFont typeface="Arial" panose="020B0604020202020204" pitchFamily="34" charset="0"/>
              <a:buChar char="•"/>
            </a:pPr>
            <a:r>
              <a:rPr lang="en-US" sz="1630" b="0" i="0" u="none" dirty="0">
                <a:solidFill>
                  <a:schemeClr val="bg2"/>
                </a:solidFill>
                <a:latin typeface="Libre Baskerville" panose="02000000000000000000" pitchFamily="2" charset="0"/>
                <a:ea typeface="Arial"/>
                <a:cs typeface="Arial"/>
                <a:sym typeface="Arial"/>
              </a:rPr>
              <a:t>Calculate the prediction of the model with feature </a:t>
            </a:r>
            <a:r>
              <a:rPr lang="en-US" sz="1630" b="1" i="0" u="none" dirty="0" err="1">
                <a:solidFill>
                  <a:srgbClr val="C00000"/>
                </a:solidFill>
                <a:latin typeface="Libre Baskerville" panose="02000000000000000000" pitchFamily="2" charset="0"/>
                <a:ea typeface="Arial"/>
                <a:cs typeface="Arial"/>
                <a:sym typeface="Arial"/>
              </a:rPr>
              <a:t>i</a:t>
            </a:r>
            <a:r>
              <a:rPr lang="en-US" sz="1630" b="0" i="0" u="none" dirty="0">
                <a:solidFill>
                  <a:schemeClr val="bg2"/>
                </a:solidFill>
                <a:latin typeface="Libre Baskerville" panose="02000000000000000000" pitchFamily="2" charset="0"/>
                <a:ea typeface="Arial"/>
                <a:cs typeface="Arial"/>
                <a:sym typeface="Arial"/>
              </a:rPr>
              <a:t>, </a:t>
            </a:r>
          </a:p>
          <a:p>
            <a:pPr marL="736600" lvl="1" indent="-285750">
              <a:lnSpc>
                <a:spcPct val="150000"/>
              </a:lnSpc>
              <a:spcBef>
                <a:spcPts val="0"/>
              </a:spcBef>
              <a:buSzPts val="1700"/>
              <a:buFont typeface="Arial" panose="020B0604020202020204" pitchFamily="34" charset="0"/>
              <a:buChar char="•"/>
            </a:pPr>
            <a:r>
              <a:rPr lang="en-US" sz="1630" dirty="0">
                <a:solidFill>
                  <a:schemeClr val="bg2"/>
                </a:solidFill>
                <a:latin typeface="Libre Baskerville" panose="02000000000000000000" pitchFamily="2" charset="0"/>
                <a:ea typeface="Arial"/>
                <a:cs typeface="Arial"/>
                <a:sym typeface="Arial"/>
              </a:rPr>
              <a:t>C</a:t>
            </a:r>
            <a:r>
              <a:rPr lang="en-US" sz="1630" b="0" i="0" u="none" dirty="0">
                <a:solidFill>
                  <a:schemeClr val="bg2"/>
                </a:solidFill>
                <a:latin typeface="Libre Baskerville" panose="02000000000000000000" pitchFamily="2" charset="0"/>
                <a:ea typeface="Arial"/>
                <a:cs typeface="Arial"/>
                <a:sym typeface="Arial"/>
              </a:rPr>
              <a:t>alculate the difference =&gt; importance of feature </a:t>
            </a:r>
            <a:r>
              <a:rPr lang="en-US" sz="1630" b="1" i="0" u="none" dirty="0" err="1">
                <a:solidFill>
                  <a:srgbClr val="C00000"/>
                </a:solidFill>
                <a:latin typeface="Libre Baskerville" panose="02000000000000000000" pitchFamily="2" charset="0"/>
                <a:ea typeface="Arial"/>
                <a:cs typeface="Arial"/>
                <a:sym typeface="Arial"/>
              </a:rPr>
              <a:t>i</a:t>
            </a:r>
            <a:r>
              <a:rPr lang="en-US" sz="1630" b="0" i="0" u="none" dirty="0">
                <a:solidFill>
                  <a:schemeClr val="bg2"/>
                </a:solidFill>
                <a:latin typeface="Libre Baskerville" panose="02000000000000000000" pitchFamily="2" charset="0"/>
                <a:ea typeface="Arial"/>
                <a:cs typeface="Arial"/>
                <a:sym typeface="Arial"/>
              </a:rPr>
              <a:t>.</a:t>
            </a:r>
            <a:endParaRPr lang="en-US" sz="1630" b="1" dirty="0">
              <a:solidFill>
                <a:srgbClr val="C00000"/>
              </a:solidFill>
              <a:latin typeface="Libre Baskerville" panose="02000000000000000000" pitchFamily="2" charset="0"/>
            </a:endParaRPr>
          </a:p>
          <a:p>
            <a:pPr marL="0" marR="0" lvl="0" indent="0" algn="l" rtl="0">
              <a:lnSpc>
                <a:spcPct val="150000"/>
              </a:lnSpc>
              <a:spcBef>
                <a:spcPts val="400"/>
              </a:spcBef>
              <a:spcAft>
                <a:spcPts val="1200"/>
              </a:spcAft>
              <a:buClr>
                <a:schemeClr val="accent1"/>
              </a:buClr>
              <a:buSzPts val="1700"/>
              <a:buNone/>
            </a:pPr>
            <a:endParaRPr lang="en-US" sz="1700" b="0" i="0" u="none" dirty="0">
              <a:solidFill>
                <a:schemeClr val="bg2"/>
              </a:solidFill>
              <a:latin typeface="Libre Baskerville" panose="02000000000000000000" pitchFamily="2" charset="0"/>
              <a:ea typeface="Libre Baskerville"/>
              <a:cs typeface="Libre Baskerville"/>
              <a:sym typeface="Libre Baskerville"/>
            </a:endParaRPr>
          </a:p>
          <a:p>
            <a:pPr marL="203200" indent="-203200">
              <a:lnSpc>
                <a:spcPct val="150000"/>
              </a:lnSpc>
              <a:buSzPts val="1700"/>
              <a:buFont typeface="Arial" panose="020B0604020202020204" pitchFamily="34" charset="0"/>
              <a:buChar char="•"/>
            </a:pPr>
            <a:r>
              <a:rPr lang="en-US" sz="1700" dirty="0">
                <a:solidFill>
                  <a:schemeClr val="bg2"/>
                </a:solidFill>
                <a:latin typeface="Libre Baskerville" panose="02000000000000000000" pitchFamily="2" charset="0"/>
                <a:ea typeface="Libre Baskerville"/>
                <a:cs typeface="Libre Baskerville"/>
                <a:sym typeface="Libre Baskerville"/>
              </a:rPr>
              <a:t>Example calculations of </a:t>
            </a:r>
            <a:r>
              <a:rPr lang="en-US" sz="1800" b="1" i="1" dirty="0">
                <a:solidFill>
                  <a:srgbClr val="0000FF"/>
                </a:solidFill>
                <a:latin typeface="Libre Baskerville" panose="02000000000000000000" pitchFamily="2" charset="0"/>
                <a:ea typeface="Libre Baskerville"/>
                <a:cs typeface="Libre Baskerville"/>
                <a:sym typeface="Cambria"/>
              </a:rPr>
              <a:t>ϕ </a:t>
            </a:r>
            <a:r>
              <a:rPr lang="en-US" sz="1700" dirty="0">
                <a:solidFill>
                  <a:schemeClr val="bg2"/>
                </a:solidFill>
                <a:latin typeface="Libre Baskerville" panose="02000000000000000000" pitchFamily="2" charset="0"/>
                <a:ea typeface="Libre Baskerville"/>
                <a:cs typeface="Libre Baskerville"/>
                <a:sym typeface="Libre Baskerville"/>
              </a:rPr>
              <a:t>: SHAP base paper [2] and blog [7]. </a:t>
            </a:r>
            <a:br>
              <a:rPr lang="en-US" sz="1700" b="0" i="0" u="none" dirty="0">
                <a:solidFill>
                  <a:schemeClr val="bg2"/>
                </a:solidFill>
                <a:latin typeface="Libre Baskerville" panose="02000000000000000000" pitchFamily="2" charset="0"/>
                <a:ea typeface="Libre Baskerville"/>
                <a:cs typeface="Libre Baskerville"/>
                <a:sym typeface="Libre Baskerville"/>
              </a:rPr>
            </a:br>
            <a:endParaRPr lang="en-US" sz="1700" dirty="0">
              <a:solidFill>
                <a:schemeClr val="bg2"/>
              </a:solidFill>
              <a:latin typeface="Libre Baskerville" panose="02000000000000000000" pitchFamily="2" charset="0"/>
            </a:endParaRPr>
          </a:p>
          <a:p>
            <a:pPr marL="273050" marR="0" lvl="0" indent="-171450" algn="l" rtl="0">
              <a:lnSpc>
                <a:spcPct val="150000"/>
              </a:lnSpc>
              <a:spcBef>
                <a:spcPts val="400"/>
              </a:spcBef>
              <a:spcAft>
                <a:spcPts val="0"/>
              </a:spcAft>
              <a:buClr>
                <a:schemeClr val="accent1"/>
              </a:buClr>
              <a:buSzPts val="1700"/>
              <a:buFont typeface="Arial" panose="020B0604020202020204" pitchFamily="34" charset="0"/>
              <a:buChar char="•"/>
            </a:pPr>
            <a:endParaRPr lang="en-US" sz="1700" b="0" i="0" u="none" dirty="0">
              <a:solidFill>
                <a:schemeClr val="bg2"/>
              </a:solidFill>
              <a:latin typeface="Libre Baskerville" panose="02000000000000000000" pitchFamily="2" charset="0"/>
              <a:ea typeface="Libre Baskerville"/>
              <a:cs typeface="Libre Baskerville"/>
              <a:sym typeface="Libre Baskerville"/>
            </a:endParaRPr>
          </a:p>
          <a:p>
            <a:pPr marL="279400" marR="0" lvl="0" indent="-285750" algn="l" rtl="0">
              <a:lnSpc>
                <a:spcPct val="150000"/>
              </a:lnSpc>
              <a:spcBef>
                <a:spcPts val="0"/>
              </a:spcBef>
              <a:spcAft>
                <a:spcPts val="0"/>
              </a:spcAft>
              <a:buClr>
                <a:schemeClr val="accent1"/>
              </a:buClr>
              <a:buSzPts val="1700"/>
              <a:buFont typeface="Arial" panose="020B0604020202020204" pitchFamily="34" charset="0"/>
              <a:buChar char="•"/>
            </a:pPr>
            <a:endParaRPr lang="en-US" sz="1700" dirty="0">
              <a:solidFill>
                <a:schemeClr val="bg2"/>
              </a:solidFill>
              <a:latin typeface="Libre Baskerville" panose="02000000000000000000" pitchFamily="2" charset="0"/>
            </a:endParaRPr>
          </a:p>
        </p:txBody>
      </p:sp>
      <p:sp>
        <p:nvSpPr>
          <p:cNvPr id="282" name="Google Shape;282;p34"/>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283" name="Google Shape;283;p34"/>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284" name="Google Shape;284;p34"/>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85" name="Google Shape;285;p34"/>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US" sz="3000" b="1" dirty="0">
                <a:solidFill>
                  <a:srgbClr val="C00000"/>
                </a:solidFill>
                <a:latin typeface="Libre Baskerville"/>
                <a:ea typeface="Libre Baskerville"/>
                <a:cs typeface="Libre Baskerville"/>
                <a:sym typeface="Libre Baskerville"/>
              </a:rPr>
              <a:t>Shapley values: Elaboration </a:t>
            </a:r>
            <a:endParaRPr sz="1100" dirty="0"/>
          </a:p>
        </p:txBody>
      </p:sp>
      <p:pic>
        <p:nvPicPr>
          <p:cNvPr id="8" name="Google Shape;259;p31">
            <a:extLst>
              <a:ext uri="{FF2B5EF4-FFF2-40B4-BE49-F238E27FC236}">
                <a16:creationId xmlns:a16="http://schemas.microsoft.com/office/drawing/2014/main" id="{AB4C73FD-B9FD-75EB-969D-4C0F3BF91809}"/>
              </a:ext>
            </a:extLst>
          </p:cNvPr>
          <p:cNvPicPr preferRelativeResize="0"/>
          <p:nvPr/>
        </p:nvPicPr>
        <p:blipFill rotWithShape="1">
          <a:blip r:embed="rId3">
            <a:alphaModFix/>
          </a:blip>
          <a:srcRect/>
          <a:stretch/>
        </p:blipFill>
        <p:spPr>
          <a:xfrm>
            <a:off x="2212610" y="3894934"/>
            <a:ext cx="4535662" cy="375314"/>
          </a:xfrm>
          <a:prstGeom prst="rect">
            <a:avLst/>
          </a:prstGeom>
          <a:noFill/>
          <a:ln>
            <a:noFill/>
          </a:ln>
        </p:spPr>
      </p:pic>
    </p:spTree>
    <p:extLst>
      <p:ext uri="{BB962C8B-B14F-4D97-AF65-F5344CB8AC3E}">
        <p14:creationId xmlns:p14="http://schemas.microsoft.com/office/powerpoint/2010/main" val="4195142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1">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1">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81">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81">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81">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81">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8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4"/>
          <p:cNvSpPr txBox="1">
            <a:spLocks noGrp="1"/>
          </p:cNvSpPr>
          <p:nvPr>
            <p:ph type="body" idx="1"/>
          </p:nvPr>
        </p:nvSpPr>
        <p:spPr>
          <a:xfrm>
            <a:off x="400050" y="959500"/>
            <a:ext cx="8343900" cy="3840900"/>
          </a:xfrm>
          <a:prstGeom prst="rect">
            <a:avLst/>
          </a:prstGeom>
          <a:noFill/>
          <a:ln>
            <a:noFill/>
          </a:ln>
        </p:spPr>
        <p:txBody>
          <a:bodyPr spcFirstLastPara="1" wrap="square" lIns="68575" tIns="34275" rIns="68575" bIns="34275" anchor="t" anchorCtr="0">
            <a:noAutofit/>
          </a:bodyPr>
          <a:lstStyle/>
          <a:p>
            <a:pPr marL="203200" marR="0" lvl="0" indent="0" algn="ctr" rtl="0">
              <a:lnSpc>
                <a:spcPct val="150000"/>
              </a:lnSpc>
              <a:spcBef>
                <a:spcPts val="200"/>
              </a:spcBef>
              <a:spcAft>
                <a:spcPts val="0"/>
              </a:spcAft>
              <a:buNone/>
            </a:pPr>
            <a:r>
              <a:rPr lang="en" sz="1800" b="1" dirty="0">
                <a:solidFill>
                  <a:srgbClr val="BE1D2C"/>
                </a:solidFill>
                <a:latin typeface="Libre Baskerville"/>
                <a:ea typeface="Libre Baskerville"/>
                <a:cs typeface="Libre Baskerville"/>
                <a:sym typeface="Libre Baskerville"/>
              </a:rPr>
              <a:t>‘Local</a:t>
            </a:r>
            <a:r>
              <a:rPr lang="en" sz="1800" dirty="0">
                <a:latin typeface="Libre Baskerville"/>
                <a:ea typeface="Libre Baskerville"/>
                <a:cs typeface="Libre Baskerville"/>
                <a:sym typeface="Libre Baskerville"/>
              </a:rPr>
              <a:t> Interpretable </a:t>
            </a:r>
            <a:r>
              <a:rPr lang="en" sz="1800" b="1" dirty="0">
                <a:solidFill>
                  <a:srgbClr val="0033CC"/>
                </a:solidFill>
                <a:latin typeface="Libre Baskerville"/>
                <a:ea typeface="Libre Baskerville"/>
                <a:cs typeface="Libre Baskerville"/>
                <a:sym typeface="Libre Baskerville"/>
              </a:rPr>
              <a:t>Model-agnostic</a:t>
            </a:r>
            <a:r>
              <a:rPr lang="en" sz="1800" dirty="0">
                <a:latin typeface="Libre Baskerville"/>
                <a:ea typeface="Libre Baskerville"/>
                <a:cs typeface="Libre Baskerville"/>
                <a:sym typeface="Libre Baskerville"/>
              </a:rPr>
              <a:t> Explanations.’</a:t>
            </a:r>
            <a:endParaRPr sz="1800" dirty="0">
              <a:latin typeface="Libre Baskerville"/>
              <a:ea typeface="Libre Baskerville"/>
              <a:cs typeface="Libre Baskerville"/>
              <a:sym typeface="Libre Baskerville"/>
            </a:endParaRPr>
          </a:p>
          <a:p>
            <a:pPr lvl="0" indent="-330200" algn="just">
              <a:lnSpc>
                <a:spcPct val="150000"/>
              </a:lnSpc>
              <a:spcBef>
                <a:spcPts val="1000"/>
              </a:spcBef>
              <a:buSzPts val="1600"/>
            </a:pPr>
            <a:r>
              <a:rPr lang="en" sz="1800" dirty="0">
                <a:latin typeface="Libre Baskerville"/>
                <a:ea typeface="Libre Baskerville"/>
                <a:cs typeface="Libre Baskerville"/>
                <a:sym typeface="Libre Baskerville"/>
              </a:rPr>
              <a:t>Purturbation based </a:t>
            </a:r>
            <a:r>
              <a:rPr lang="en-IN" sz="1800" dirty="0">
                <a:latin typeface="Libre Baskerville"/>
                <a:ea typeface="Libre Baskerville"/>
                <a:cs typeface="Libre Baskerville"/>
                <a:sym typeface="Libre Baskerville"/>
              </a:rPr>
              <a:t>Explainability approach.</a:t>
            </a:r>
          </a:p>
          <a:p>
            <a:pPr lvl="0" indent="-330200" algn="just">
              <a:lnSpc>
                <a:spcPct val="150000"/>
              </a:lnSpc>
              <a:spcBef>
                <a:spcPts val="1000"/>
              </a:spcBef>
              <a:buSzPts val="1600"/>
            </a:pPr>
            <a:r>
              <a:rPr lang="en" sz="1800" dirty="0">
                <a:latin typeface="Libre Baskerville"/>
                <a:ea typeface="Libre Baskerville"/>
                <a:cs typeface="Libre Baskerville"/>
                <a:sym typeface="Libre Baskerville"/>
              </a:rPr>
              <a:t>Algorithm to explain </a:t>
            </a:r>
            <a:r>
              <a:rPr lang="en" sz="1800" b="1" dirty="0">
                <a:solidFill>
                  <a:srgbClr val="0033CC"/>
                </a:solidFill>
                <a:latin typeface="Libre Baskerville"/>
                <a:ea typeface="Libre Baskerville"/>
                <a:cs typeface="Libre Baskerville"/>
                <a:sym typeface="Libre Baskerville"/>
              </a:rPr>
              <a:t>any</a:t>
            </a:r>
            <a:r>
              <a:rPr lang="en" sz="1800" dirty="0">
                <a:latin typeface="Libre Baskerville"/>
                <a:ea typeface="Libre Baskerville"/>
                <a:cs typeface="Libre Baskerville"/>
                <a:sym typeface="Libre Baskerville"/>
              </a:rPr>
              <a:t> *black-box algorithm by making </a:t>
            </a:r>
            <a:r>
              <a:rPr lang="en" sz="1800" b="1" dirty="0">
                <a:solidFill>
                  <a:srgbClr val="BE1D2C"/>
                </a:solidFill>
                <a:latin typeface="Libre Baskerville"/>
                <a:ea typeface="Libre Baskerville"/>
                <a:cs typeface="Libre Baskerville"/>
                <a:sym typeface="Libre Baskerville"/>
              </a:rPr>
              <a:t>Local</a:t>
            </a:r>
            <a:r>
              <a:rPr lang="en" sz="1800" dirty="0">
                <a:latin typeface="Libre Baskerville"/>
                <a:ea typeface="Libre Baskerville"/>
                <a:cs typeface="Libre Baskerville"/>
                <a:sym typeface="Libre Baskerville"/>
              </a:rPr>
              <a:t> approximations.</a:t>
            </a:r>
            <a:endParaRPr sz="1800" dirty="0">
              <a:latin typeface="Libre Baskerville"/>
              <a:ea typeface="Libre Baskerville"/>
              <a:cs typeface="Libre Baskerville"/>
              <a:sym typeface="Libre Baskerville"/>
            </a:endParaRPr>
          </a:p>
          <a:p>
            <a:pPr marL="457200" marR="0" lvl="0" indent="-330200" algn="just" rtl="0">
              <a:lnSpc>
                <a:spcPct val="150000"/>
              </a:lnSpc>
              <a:spcBef>
                <a:spcPts val="0"/>
              </a:spcBef>
              <a:spcAft>
                <a:spcPts val="0"/>
              </a:spcAft>
              <a:buSzPts val="1600"/>
              <a:buChar char="●"/>
            </a:pPr>
            <a:r>
              <a:rPr lang="en" sz="1800" dirty="0">
                <a:latin typeface="Libre Baskerville"/>
                <a:ea typeface="Libre Baskerville"/>
                <a:cs typeface="Libre Baskerville"/>
                <a:sym typeface="Libre Baskerville"/>
              </a:rPr>
              <a:t>It doesn’t know the internals of the blak-box =&gt; </a:t>
            </a:r>
            <a:r>
              <a:rPr lang="en" sz="1800" b="1" dirty="0">
                <a:solidFill>
                  <a:srgbClr val="0033CC"/>
                </a:solidFill>
                <a:latin typeface="Libre Baskerville"/>
                <a:ea typeface="Libre Baskerville"/>
                <a:cs typeface="Libre Baskerville"/>
                <a:sym typeface="Libre Baskerville"/>
              </a:rPr>
              <a:t>Model-agnostic</a:t>
            </a:r>
            <a:r>
              <a:rPr lang="en" sz="1800" dirty="0">
                <a:latin typeface="Libre Baskerville"/>
                <a:ea typeface="Libre Baskerville"/>
                <a:cs typeface="Libre Baskerville"/>
                <a:sym typeface="Libre Baskerville"/>
              </a:rPr>
              <a:t>.</a:t>
            </a:r>
            <a:endParaRPr sz="1800" dirty="0">
              <a:latin typeface="Libre Baskerville"/>
              <a:ea typeface="Libre Baskerville"/>
              <a:cs typeface="Libre Baskerville"/>
              <a:sym typeface="Libre Baskerville"/>
            </a:endParaRPr>
          </a:p>
          <a:p>
            <a:pPr marL="457200" marR="0" lvl="0" indent="-330200" algn="just" rtl="0">
              <a:lnSpc>
                <a:spcPct val="150000"/>
              </a:lnSpc>
              <a:spcBef>
                <a:spcPts val="0"/>
              </a:spcBef>
              <a:spcAft>
                <a:spcPts val="0"/>
              </a:spcAft>
              <a:buSzPts val="1600"/>
              <a:buChar char="●"/>
            </a:pPr>
            <a:r>
              <a:rPr lang="en" sz="1800" b="1" dirty="0">
                <a:latin typeface="Libre Baskerville"/>
                <a:ea typeface="Libre Baskerville"/>
                <a:cs typeface="Libre Baskerville"/>
                <a:sym typeface="Libre Baskerville"/>
              </a:rPr>
              <a:t>Core idea</a:t>
            </a:r>
            <a:r>
              <a:rPr lang="en" sz="1800" dirty="0">
                <a:latin typeface="Libre Baskerville"/>
                <a:ea typeface="Libre Baskerville"/>
                <a:cs typeface="Libre Baskerville"/>
                <a:sym typeface="Libre Baskerville"/>
              </a:rPr>
              <a:t>: zoom into the local area of the individual prediction </a:t>
            </a:r>
            <a:endParaRPr sz="1800" dirty="0">
              <a:latin typeface="Libre Baskerville"/>
              <a:ea typeface="Libre Baskerville"/>
              <a:cs typeface="Libre Baskerville"/>
              <a:sym typeface="Libre Baskerville"/>
            </a:endParaRPr>
          </a:p>
          <a:p>
            <a:pPr marL="457200" marR="0" lvl="0" indent="0" algn="just" rtl="0">
              <a:lnSpc>
                <a:spcPct val="150000"/>
              </a:lnSpc>
              <a:spcBef>
                <a:spcPts val="200"/>
              </a:spcBef>
              <a:spcAft>
                <a:spcPts val="0"/>
              </a:spcAft>
              <a:buNone/>
            </a:pPr>
            <a:r>
              <a:rPr lang="en" sz="1800" dirty="0">
                <a:latin typeface="Libre Baskerville"/>
                <a:ea typeface="Libre Baskerville"/>
                <a:cs typeface="Libre Baskerville"/>
                <a:sym typeface="Libre Baskerville"/>
              </a:rPr>
              <a:t>=&gt; make a simple explanation in that local region.</a:t>
            </a:r>
            <a:endParaRPr sz="1800" dirty="0">
              <a:latin typeface="Libre Baskerville"/>
              <a:ea typeface="Libre Baskerville"/>
              <a:cs typeface="Libre Baskerville"/>
              <a:sym typeface="Libre Baskerville"/>
            </a:endParaRPr>
          </a:p>
        </p:txBody>
      </p:sp>
      <p:sp>
        <p:nvSpPr>
          <p:cNvPr id="282" name="Google Shape;282;p34"/>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283" name="Google Shape;283;p34"/>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284" name="Google Shape;284;p34"/>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85" name="Google Shape;285;p34"/>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3000" b="1">
                <a:solidFill>
                  <a:srgbClr val="C00000"/>
                </a:solidFill>
                <a:latin typeface="Libre Baskerville"/>
                <a:ea typeface="Libre Baskerville"/>
                <a:cs typeface="Libre Baskerville"/>
                <a:sym typeface="Libre Baskerville"/>
              </a:rPr>
              <a:t>LIME</a:t>
            </a:r>
            <a:endParaRPr sz="1100"/>
          </a:p>
        </p:txBody>
      </p:sp>
      <p:cxnSp>
        <p:nvCxnSpPr>
          <p:cNvPr id="286" name="Google Shape;286;p34"/>
          <p:cNvCxnSpPr/>
          <p:nvPr/>
        </p:nvCxnSpPr>
        <p:spPr>
          <a:xfrm>
            <a:off x="634975" y="4421125"/>
            <a:ext cx="3031500" cy="11100"/>
          </a:xfrm>
          <a:prstGeom prst="straightConnector1">
            <a:avLst/>
          </a:prstGeom>
          <a:noFill/>
          <a:ln w="19050" cap="flat" cmpd="sng">
            <a:solidFill>
              <a:schemeClr val="dk2"/>
            </a:solidFill>
            <a:prstDash val="solid"/>
            <a:round/>
            <a:headEnd type="none" w="med" len="med"/>
            <a:tailEnd type="none" w="med" len="med"/>
          </a:ln>
        </p:spPr>
      </p:cxnSp>
      <p:sp>
        <p:nvSpPr>
          <p:cNvPr id="287" name="Google Shape;287;p34"/>
          <p:cNvSpPr txBox="1"/>
          <p:nvPr/>
        </p:nvSpPr>
        <p:spPr>
          <a:xfrm>
            <a:off x="634975" y="4529050"/>
            <a:ext cx="8052000" cy="3849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200"/>
              </a:spcBef>
              <a:spcAft>
                <a:spcPts val="0"/>
              </a:spcAft>
              <a:buNone/>
            </a:pPr>
            <a:r>
              <a:rPr lang="en" sz="1300">
                <a:solidFill>
                  <a:schemeClr val="dk2"/>
                </a:solidFill>
                <a:latin typeface="Libre Baskerville"/>
                <a:ea typeface="Libre Baskerville"/>
                <a:cs typeface="Libre Baskerville"/>
                <a:sym typeface="Libre Baskerville"/>
              </a:rPr>
              <a:t>*Most complex models are complete black-boxes and their internal mechanisms are hidden. </a:t>
            </a:r>
            <a:endParaRPr sz="700">
              <a:solidFill>
                <a:schemeClr val="dk2"/>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8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5"/>
          <p:cNvSpPr txBox="1">
            <a:spLocks noGrp="1"/>
          </p:cNvSpPr>
          <p:nvPr>
            <p:ph type="body" idx="1"/>
          </p:nvPr>
        </p:nvSpPr>
        <p:spPr>
          <a:xfrm>
            <a:off x="400050" y="857250"/>
            <a:ext cx="8343900" cy="3943200"/>
          </a:xfrm>
          <a:prstGeom prst="rect">
            <a:avLst/>
          </a:prstGeom>
          <a:noFill/>
          <a:ln>
            <a:noFill/>
          </a:ln>
        </p:spPr>
        <p:txBody>
          <a:bodyPr spcFirstLastPara="1" wrap="square" lIns="68575" tIns="34275" rIns="68575" bIns="34275" anchor="t" anchorCtr="0">
            <a:noAutofit/>
          </a:bodyPr>
          <a:lstStyle/>
          <a:p>
            <a:pPr marL="203200" marR="0" lvl="0" indent="0" algn="l" rtl="0">
              <a:lnSpc>
                <a:spcPct val="150000"/>
              </a:lnSpc>
              <a:spcBef>
                <a:spcPts val="200"/>
              </a:spcBef>
              <a:spcAft>
                <a:spcPts val="0"/>
              </a:spcAft>
              <a:buNone/>
            </a:pPr>
            <a:r>
              <a:rPr lang="en"/>
              <a:t> </a:t>
            </a:r>
            <a:endParaRPr/>
          </a:p>
        </p:txBody>
      </p:sp>
      <p:sp>
        <p:nvSpPr>
          <p:cNvPr id="294" name="Google Shape;294;p35"/>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295" name="Google Shape;295;p35"/>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296" name="Google Shape;296;p35"/>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97" name="Google Shape;297;p35"/>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3000" b="1">
                <a:solidFill>
                  <a:srgbClr val="C00000"/>
                </a:solidFill>
                <a:latin typeface="Libre Baskerville"/>
                <a:ea typeface="Libre Baskerville"/>
                <a:cs typeface="Libre Baskerville"/>
                <a:sym typeface="Libre Baskerville"/>
              </a:rPr>
              <a:t>LIME</a:t>
            </a:r>
            <a:endParaRPr sz="1100"/>
          </a:p>
        </p:txBody>
      </p:sp>
      <p:pic>
        <p:nvPicPr>
          <p:cNvPr id="298" name="Google Shape;298;p35"/>
          <p:cNvPicPr preferRelativeResize="0"/>
          <p:nvPr/>
        </p:nvPicPr>
        <p:blipFill>
          <a:blip r:embed="rId3">
            <a:alphaModFix/>
          </a:blip>
          <a:stretch>
            <a:fillRect/>
          </a:stretch>
        </p:blipFill>
        <p:spPr>
          <a:xfrm>
            <a:off x="1828625" y="912375"/>
            <a:ext cx="5544051" cy="39431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6"/>
          <p:cNvSpPr txBox="1">
            <a:spLocks noGrp="1"/>
          </p:cNvSpPr>
          <p:nvPr>
            <p:ph type="body" idx="1"/>
          </p:nvPr>
        </p:nvSpPr>
        <p:spPr>
          <a:xfrm>
            <a:off x="400050" y="857250"/>
            <a:ext cx="8343900" cy="3943200"/>
          </a:xfrm>
          <a:prstGeom prst="rect">
            <a:avLst/>
          </a:prstGeom>
          <a:noFill/>
          <a:ln>
            <a:noFill/>
          </a:ln>
        </p:spPr>
        <p:txBody>
          <a:bodyPr spcFirstLastPara="1" wrap="square" lIns="68575" tIns="34275" rIns="68575" bIns="34275" anchor="t" anchorCtr="0">
            <a:noAutofit/>
          </a:bodyPr>
          <a:lstStyle/>
          <a:p>
            <a:pPr marL="203200" marR="0" lvl="0" indent="0" algn="l" rtl="0">
              <a:lnSpc>
                <a:spcPct val="150000"/>
              </a:lnSpc>
              <a:spcBef>
                <a:spcPts val="200"/>
              </a:spcBef>
              <a:spcAft>
                <a:spcPts val="0"/>
              </a:spcAft>
              <a:buNone/>
            </a:pPr>
            <a:r>
              <a:rPr lang="en"/>
              <a:t> </a:t>
            </a:r>
            <a:endParaRPr/>
          </a:p>
        </p:txBody>
      </p:sp>
      <p:sp>
        <p:nvSpPr>
          <p:cNvPr id="305" name="Google Shape;305;p36"/>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306" name="Google Shape;306;p36"/>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307" name="Google Shape;307;p36"/>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308" name="Google Shape;308;p36"/>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3000" b="1" dirty="0">
                <a:solidFill>
                  <a:srgbClr val="C00000"/>
                </a:solidFill>
                <a:latin typeface="Libre Baskerville"/>
                <a:ea typeface="Libre Baskerville"/>
                <a:cs typeface="Libre Baskerville"/>
                <a:sym typeface="Libre Baskerville"/>
              </a:rPr>
              <a:t>LIME: Core Idea</a:t>
            </a:r>
            <a:endParaRPr sz="1100" dirty="0"/>
          </a:p>
        </p:txBody>
      </p:sp>
      <p:pic>
        <p:nvPicPr>
          <p:cNvPr id="309" name="Google Shape;309;p36"/>
          <p:cNvPicPr preferRelativeResize="0"/>
          <p:nvPr/>
        </p:nvPicPr>
        <p:blipFill>
          <a:blip r:embed="rId3">
            <a:alphaModFix/>
          </a:blip>
          <a:stretch>
            <a:fillRect/>
          </a:stretch>
        </p:blipFill>
        <p:spPr>
          <a:xfrm>
            <a:off x="551176" y="932488"/>
            <a:ext cx="4366596" cy="3792725"/>
          </a:xfrm>
          <a:prstGeom prst="rect">
            <a:avLst/>
          </a:prstGeom>
          <a:noFill/>
          <a:ln>
            <a:noFill/>
          </a:ln>
        </p:spPr>
      </p:pic>
      <p:pic>
        <p:nvPicPr>
          <p:cNvPr id="310" name="Google Shape;310;p36"/>
          <p:cNvPicPr preferRelativeResize="0"/>
          <p:nvPr/>
        </p:nvPicPr>
        <p:blipFill>
          <a:blip r:embed="rId4">
            <a:alphaModFix/>
          </a:blip>
          <a:stretch>
            <a:fillRect/>
          </a:stretch>
        </p:blipFill>
        <p:spPr>
          <a:xfrm>
            <a:off x="551175" y="932475"/>
            <a:ext cx="8135624" cy="3792725"/>
          </a:xfrm>
          <a:prstGeom prst="rect">
            <a:avLst/>
          </a:prstGeom>
          <a:noFill/>
          <a:ln>
            <a:noFill/>
          </a:ln>
        </p:spPr>
      </p:pic>
      <p:pic>
        <p:nvPicPr>
          <p:cNvPr id="311" name="Google Shape;311;p36"/>
          <p:cNvPicPr preferRelativeResize="0"/>
          <p:nvPr/>
        </p:nvPicPr>
        <p:blipFill rotWithShape="1">
          <a:blip r:embed="rId5">
            <a:alphaModFix/>
          </a:blip>
          <a:srcRect t="10037" b="10045"/>
          <a:stretch/>
        </p:blipFill>
        <p:spPr>
          <a:xfrm>
            <a:off x="5376007" y="1012441"/>
            <a:ext cx="3244249" cy="3031853"/>
          </a:xfrm>
          <a:prstGeom prst="rect">
            <a:avLst/>
          </a:prstGeom>
          <a:noFill/>
          <a:ln>
            <a:noFill/>
          </a:ln>
        </p:spPr>
      </p:pic>
      <p:sp>
        <p:nvSpPr>
          <p:cNvPr id="10" name="Google Shape;406;p45">
            <a:extLst>
              <a:ext uri="{FF2B5EF4-FFF2-40B4-BE49-F238E27FC236}">
                <a16:creationId xmlns:a16="http://schemas.microsoft.com/office/drawing/2014/main" id="{078B47F0-E795-40F9-8047-D366AAE13C0E}"/>
              </a:ext>
            </a:extLst>
          </p:cNvPr>
          <p:cNvSpPr txBox="1"/>
          <p:nvPr/>
        </p:nvSpPr>
        <p:spPr>
          <a:xfrm>
            <a:off x="2294587" y="4650457"/>
            <a:ext cx="4648800" cy="3000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500" dirty="0">
                <a:solidFill>
                  <a:srgbClr val="000099"/>
                </a:solidFill>
                <a:latin typeface="Libre Baskerville" panose="02000000000000000000" pitchFamily="2" charset="0"/>
                <a:sym typeface="Arial"/>
              </a:rPr>
              <a:t>Figure 2</a:t>
            </a:r>
            <a:r>
              <a:rPr lang="en" sz="1500" dirty="0">
                <a:solidFill>
                  <a:schemeClr val="dk1"/>
                </a:solidFill>
                <a:latin typeface="Libre Baskerville" panose="02000000000000000000" pitchFamily="2" charset="0"/>
                <a:sym typeface="Arial"/>
              </a:rPr>
              <a:t>: Code Idea of LIME</a:t>
            </a:r>
            <a:endParaRPr sz="1100" dirty="0">
              <a:latin typeface="Libre Baskerville" panose="02000000000000000000"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311"/>
                                        </p:tgtEl>
                                        <p:attrNameLst>
                                          <p:attrName>style.visibility</p:attrName>
                                        </p:attrNameLst>
                                      </p:cBhvr>
                                      <p:to>
                                        <p:strVal val="visible"/>
                                      </p:to>
                                    </p:set>
                                    <p:animEffect transition="in" filter="fade">
                                      <p:cBhvr>
                                        <p:cTn id="11" dur="1000"/>
                                        <p:tgtEl>
                                          <p:spTgt spid="3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37"/>
          <p:cNvSpPr txBox="1">
            <a:spLocks noGrp="1"/>
          </p:cNvSpPr>
          <p:nvPr>
            <p:ph type="body" idx="1"/>
          </p:nvPr>
        </p:nvSpPr>
        <p:spPr>
          <a:xfrm>
            <a:off x="400050" y="811530"/>
            <a:ext cx="8343900" cy="3943200"/>
          </a:xfrm>
          <a:prstGeom prst="rect">
            <a:avLst/>
          </a:prstGeom>
          <a:noFill/>
          <a:ln>
            <a:noFill/>
          </a:ln>
        </p:spPr>
        <p:txBody>
          <a:bodyPr spcFirstLastPara="1" wrap="square" lIns="68575" tIns="34275" rIns="68575" bIns="34275" anchor="t" anchorCtr="0">
            <a:noAutofit/>
          </a:bodyPr>
          <a:lstStyle/>
          <a:p>
            <a:pPr marL="203200" marR="0" lvl="0" indent="0" algn="l" rtl="0">
              <a:lnSpc>
                <a:spcPct val="150000"/>
              </a:lnSpc>
              <a:spcBef>
                <a:spcPts val="200"/>
              </a:spcBef>
              <a:spcAft>
                <a:spcPts val="0"/>
              </a:spcAft>
              <a:buNone/>
            </a:pPr>
            <a:r>
              <a:rPr lang="en" sz="1600" dirty="0">
                <a:latin typeface="Libre Baskerville"/>
                <a:ea typeface="Libre Baskerville"/>
                <a:cs typeface="Libre Baskerville"/>
                <a:sym typeface="Libre Baskerville"/>
              </a:rPr>
              <a:t>Local approximation of our complex model for a specific input.</a:t>
            </a:r>
            <a:endParaRPr sz="1600" dirty="0">
              <a:latin typeface="Libre Baskerville"/>
              <a:ea typeface="Libre Baskerville"/>
              <a:cs typeface="Libre Baskerville"/>
              <a:sym typeface="Libre Baskerville"/>
            </a:endParaRPr>
          </a:p>
          <a:p>
            <a:pPr marL="203200" marR="0" lvl="0" indent="0" algn="l" rtl="0">
              <a:lnSpc>
                <a:spcPct val="150000"/>
              </a:lnSpc>
              <a:spcBef>
                <a:spcPts val="200"/>
              </a:spcBef>
              <a:spcAft>
                <a:spcPts val="0"/>
              </a:spcAft>
              <a:buNone/>
            </a:pPr>
            <a:endParaRPr sz="1600" dirty="0">
              <a:latin typeface="Libre Baskerville"/>
              <a:ea typeface="Libre Baskerville"/>
              <a:cs typeface="Libre Baskerville"/>
              <a:sym typeface="Libre Baskerville"/>
            </a:endParaRPr>
          </a:p>
        </p:txBody>
      </p:sp>
      <p:sp>
        <p:nvSpPr>
          <p:cNvPr id="318" name="Google Shape;318;p37"/>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319" name="Google Shape;319;p37"/>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320" name="Google Shape;320;p37"/>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321" name="Google Shape;321;p37"/>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3000" b="1" dirty="0">
                <a:solidFill>
                  <a:srgbClr val="C00000"/>
                </a:solidFill>
                <a:latin typeface="Libre Baskerville"/>
                <a:ea typeface="Libre Baskerville"/>
                <a:cs typeface="Libre Baskerville"/>
                <a:sym typeface="Libre Baskerville"/>
              </a:rPr>
              <a:t>LIME: The Maths</a:t>
            </a:r>
            <a:endParaRPr sz="1100" dirty="0"/>
          </a:p>
        </p:txBody>
      </p:sp>
      <p:pic>
        <p:nvPicPr>
          <p:cNvPr id="322" name="Google Shape;322;p37"/>
          <p:cNvPicPr preferRelativeResize="0"/>
          <p:nvPr/>
        </p:nvPicPr>
        <p:blipFill>
          <a:blip r:embed="rId3">
            <a:alphaModFix/>
          </a:blip>
          <a:stretch>
            <a:fillRect/>
          </a:stretch>
        </p:blipFill>
        <p:spPr>
          <a:xfrm>
            <a:off x="684175" y="1236250"/>
            <a:ext cx="7832949" cy="3518480"/>
          </a:xfrm>
          <a:prstGeom prst="rect">
            <a:avLst/>
          </a:prstGeom>
          <a:noFill/>
          <a:ln>
            <a:noFill/>
          </a:ln>
        </p:spPr>
      </p:pic>
      <p:pic>
        <p:nvPicPr>
          <p:cNvPr id="323" name="Google Shape;323;p37"/>
          <p:cNvPicPr preferRelativeResize="0"/>
          <p:nvPr/>
        </p:nvPicPr>
        <p:blipFill rotWithShape="1">
          <a:blip r:embed="rId4">
            <a:alphaModFix/>
          </a:blip>
          <a:srcRect t="1681" b="1671"/>
          <a:stretch/>
        </p:blipFill>
        <p:spPr>
          <a:xfrm>
            <a:off x="665888" y="1199674"/>
            <a:ext cx="7832948" cy="3555055"/>
          </a:xfrm>
          <a:prstGeom prst="rect">
            <a:avLst/>
          </a:prstGeom>
          <a:noFill/>
          <a:ln>
            <a:noFill/>
          </a:ln>
        </p:spPr>
      </p:pic>
      <p:sp>
        <p:nvSpPr>
          <p:cNvPr id="9" name="Google Shape;406;p45">
            <a:extLst>
              <a:ext uri="{FF2B5EF4-FFF2-40B4-BE49-F238E27FC236}">
                <a16:creationId xmlns:a16="http://schemas.microsoft.com/office/drawing/2014/main" id="{8B6297B5-DC9B-9AD1-5BB0-1F8E0D026740}"/>
              </a:ext>
            </a:extLst>
          </p:cNvPr>
          <p:cNvSpPr txBox="1"/>
          <p:nvPr/>
        </p:nvSpPr>
        <p:spPr>
          <a:xfrm>
            <a:off x="2276249" y="4797047"/>
            <a:ext cx="4648800" cy="3000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500" dirty="0">
                <a:solidFill>
                  <a:srgbClr val="000099"/>
                </a:solidFill>
                <a:latin typeface="Libre Baskerville" panose="02000000000000000000" pitchFamily="2" charset="0"/>
                <a:sym typeface="Arial"/>
              </a:rPr>
              <a:t>Figure </a:t>
            </a:r>
            <a:r>
              <a:rPr lang="en" sz="1500" dirty="0">
                <a:solidFill>
                  <a:srgbClr val="000099"/>
                </a:solidFill>
                <a:latin typeface="Libre Baskerville" panose="02000000000000000000" pitchFamily="2" charset="0"/>
              </a:rPr>
              <a:t>3</a:t>
            </a:r>
            <a:r>
              <a:rPr lang="en" sz="1500" dirty="0">
                <a:solidFill>
                  <a:schemeClr val="dk1"/>
                </a:solidFill>
                <a:latin typeface="Libre Baskerville" panose="02000000000000000000" pitchFamily="2" charset="0"/>
                <a:sym typeface="Arial"/>
              </a:rPr>
              <a:t>: The mathematics behind LIME</a:t>
            </a:r>
            <a:endParaRPr sz="1100" dirty="0">
              <a:latin typeface="Libre Baskerville" panose="02000000000000000000"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3"/>
                                        </p:tgtEl>
                                        <p:attrNameLst>
                                          <p:attrName>style.visibility</p:attrName>
                                        </p:attrNameLst>
                                      </p:cBhvr>
                                      <p:to>
                                        <p:strVal val="visible"/>
                                      </p:to>
                                    </p:set>
                                    <p:animEffect transition="in" filter="fade">
                                      <p:cBhvr>
                                        <p:cTn id="7" dur="1000"/>
                                        <p:tgtEl>
                                          <p:spTgt spid="3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0"/>
          <p:cNvSpPr txBox="1"/>
          <p:nvPr/>
        </p:nvSpPr>
        <p:spPr>
          <a:xfrm>
            <a:off x="400050" y="101522"/>
            <a:ext cx="8343900" cy="619125"/>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39" name="Google Shape;139;p20"/>
          <p:cNvSpPr txBox="1">
            <a:spLocks noGrp="1"/>
          </p:cNvSpPr>
          <p:nvPr>
            <p:ph type="title"/>
          </p:nvPr>
        </p:nvSpPr>
        <p:spPr>
          <a:xfrm>
            <a:off x="285750" y="123825"/>
            <a:ext cx="7715250" cy="619125"/>
          </a:xfrm>
          <a:prstGeom prst="rect">
            <a:avLst/>
          </a:prstGeom>
          <a:noFill/>
          <a:ln>
            <a:noFill/>
          </a:ln>
        </p:spPr>
        <p:txBody>
          <a:bodyPr spcFirstLastPara="1" wrap="square" lIns="68575" tIns="34275" rIns="68575" bIns="68575" anchor="b" anchorCtr="0">
            <a:noAutofit/>
          </a:bodyPr>
          <a:lstStyle/>
          <a:p>
            <a:pPr marL="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a:p>
        </p:txBody>
      </p:sp>
      <p:sp>
        <p:nvSpPr>
          <p:cNvPr id="140" name="Google Shape;140;p20"/>
          <p:cNvSpPr txBox="1">
            <a:spLocks noGrp="1"/>
          </p:cNvSpPr>
          <p:nvPr>
            <p:ph type="body" idx="1"/>
          </p:nvPr>
        </p:nvSpPr>
        <p:spPr>
          <a:xfrm>
            <a:off x="400050" y="857250"/>
            <a:ext cx="8343900" cy="4286250"/>
          </a:xfrm>
          <a:prstGeom prst="rect">
            <a:avLst/>
          </a:prstGeom>
          <a:noFill/>
          <a:ln>
            <a:noFill/>
          </a:ln>
        </p:spPr>
        <p:txBody>
          <a:bodyPr spcFirstLastPara="1" wrap="square" lIns="68575" tIns="34275" rIns="68575" bIns="34275" anchor="t" anchorCtr="0">
            <a:noAutofit/>
          </a:bodyPr>
          <a:lstStyle/>
          <a:p>
            <a:pPr marL="292100" indent="-285750" algn="just">
              <a:lnSpc>
                <a:spcPct val="100000"/>
              </a:lnSpc>
              <a:spcBef>
                <a:spcPts val="0"/>
              </a:spcBef>
              <a:buClr>
                <a:schemeClr val="dk2"/>
              </a:buClr>
              <a:buSzPts val="1500"/>
            </a:pPr>
            <a:r>
              <a:rPr lang="en" sz="1400" i="0" u="none" strike="noStrike" cap="none" dirty="0">
                <a:solidFill>
                  <a:schemeClr val="accent5"/>
                </a:solidFill>
                <a:latin typeface="Libre Baskerville" panose="02000000000000000000" pitchFamily="2" charset="0"/>
                <a:ea typeface="Libre Baskerville"/>
                <a:cs typeface="Libre Baskerville"/>
                <a:sym typeface="Libre Baskerville"/>
              </a:rPr>
              <a:t>Founding Director and CTO, PaiByTwo Pvt. Ltd.		             [2021+]</a:t>
            </a:r>
            <a:endParaRPr sz="1400" i="0" u="none" strike="noStrike" cap="none" dirty="0">
              <a:solidFill>
                <a:schemeClr val="accent5"/>
              </a:solidFill>
              <a:latin typeface="Libre Baskerville" panose="02000000000000000000" pitchFamily="2" charset="0"/>
              <a:ea typeface="Libre Baskerville"/>
              <a:cs typeface="Libre Baskerville"/>
              <a:sym typeface="Libre Baskerville"/>
            </a:endParaRPr>
          </a:p>
          <a:p>
            <a:pPr marL="292100" indent="-285750">
              <a:lnSpc>
                <a:spcPct val="100000"/>
              </a:lnSpc>
              <a:spcBef>
                <a:spcPts val="1100"/>
              </a:spcBef>
              <a:buClr>
                <a:schemeClr val="dk2"/>
              </a:buClr>
              <a:buSzPts val="1500"/>
            </a:pPr>
            <a:r>
              <a:rPr lang="en" sz="1400" dirty="0">
                <a:solidFill>
                  <a:schemeClr val="accent5"/>
                </a:solidFill>
                <a:latin typeface="Libre Baskerville" panose="02000000000000000000" pitchFamily="2" charset="0"/>
                <a:ea typeface="Libre Baskerville"/>
                <a:cs typeface="Libre Baskerville"/>
                <a:sym typeface="Libre Baskerville"/>
              </a:rPr>
              <a:t>Visiting Researcher, </a:t>
            </a:r>
            <a:r>
              <a:rPr lang="en-IN" sz="1400" dirty="0">
                <a:solidFill>
                  <a:schemeClr val="accent5"/>
                </a:solidFill>
                <a:latin typeface="Libre Baskerville" panose="02000000000000000000" pitchFamily="2" charset="0"/>
                <a:ea typeface="Libre Baskerville"/>
                <a:cs typeface="Libre Baskerville"/>
                <a:sym typeface="Libre Baskerville"/>
              </a:rPr>
              <a:t>Osaka Prefecture University, Osaka, Japan</a:t>
            </a:r>
            <a:r>
              <a:rPr lang="en" sz="1400" i="0" u="none" strike="noStrike" cap="none" dirty="0">
                <a:solidFill>
                  <a:schemeClr val="accent5"/>
                </a:solidFill>
                <a:latin typeface="Libre Baskerville" panose="02000000000000000000" pitchFamily="2" charset="0"/>
                <a:ea typeface="Libre Baskerville"/>
                <a:cs typeface="Libre Baskerville"/>
                <a:sym typeface="Libre Baskerville"/>
              </a:rPr>
              <a:t>    	</a:t>
            </a:r>
            <a:r>
              <a:rPr lang="en" sz="1400" dirty="0">
                <a:solidFill>
                  <a:schemeClr val="accent5"/>
                </a:solidFill>
                <a:latin typeface="Libre Baskerville" panose="02000000000000000000" pitchFamily="2" charset="0"/>
                <a:ea typeface="Libre Baskerville"/>
                <a:cs typeface="Libre Baskerville"/>
                <a:sym typeface="Libre Baskerville"/>
              </a:rPr>
              <a:t>             [</a:t>
            </a:r>
            <a:r>
              <a:rPr lang="en" sz="1400" i="0" u="none" strike="noStrike" cap="none" dirty="0">
                <a:solidFill>
                  <a:schemeClr val="accent5"/>
                </a:solidFill>
                <a:latin typeface="Libre Baskerville" panose="02000000000000000000" pitchFamily="2" charset="0"/>
                <a:ea typeface="Libre Baskerville"/>
                <a:cs typeface="Libre Baskerville"/>
                <a:sym typeface="Libre Baskerville"/>
              </a:rPr>
              <a:t>2019]</a:t>
            </a:r>
          </a:p>
          <a:p>
            <a:pPr marL="292100" indent="-285750">
              <a:lnSpc>
                <a:spcPct val="100000"/>
              </a:lnSpc>
              <a:spcBef>
                <a:spcPts val="1100"/>
              </a:spcBef>
              <a:buClr>
                <a:schemeClr val="dk2"/>
              </a:buClr>
              <a:buSzPts val="1500"/>
            </a:pPr>
            <a:r>
              <a:rPr lang="en" sz="1400" dirty="0">
                <a:solidFill>
                  <a:schemeClr val="accent5"/>
                </a:solidFill>
                <a:latin typeface="Libre Baskerville" panose="02000000000000000000" pitchFamily="2" charset="0"/>
                <a:ea typeface="Libre Baskerville"/>
                <a:cs typeface="Libre Baskerville"/>
                <a:sym typeface="Libre Baskerville"/>
              </a:rPr>
              <a:t>Visiting Researcher, </a:t>
            </a:r>
            <a:r>
              <a:rPr lang="en-IN" sz="1400" dirty="0">
                <a:solidFill>
                  <a:schemeClr val="accent5"/>
                </a:solidFill>
                <a:latin typeface="Libre Baskerville" panose="02000000000000000000" pitchFamily="2" charset="0"/>
                <a:ea typeface="Libre Baskerville"/>
                <a:cs typeface="Libre Baskerville"/>
                <a:sym typeface="Libre Baskerville"/>
              </a:rPr>
              <a:t>Samsung R &amp; D, Delhi, India	</a:t>
            </a:r>
            <a:r>
              <a:rPr lang="en" sz="1400" i="0" u="none" strike="noStrike" cap="none" dirty="0">
                <a:solidFill>
                  <a:schemeClr val="accent5"/>
                </a:solidFill>
                <a:latin typeface="Libre Baskerville" panose="02000000000000000000" pitchFamily="2" charset="0"/>
                <a:ea typeface="Libre Baskerville"/>
                <a:cs typeface="Libre Baskerville"/>
                <a:sym typeface="Libre Baskerville"/>
              </a:rPr>
              <a:t>	             [2018-19]</a:t>
            </a:r>
          </a:p>
          <a:p>
            <a:pPr marL="292100" indent="-285750">
              <a:lnSpc>
                <a:spcPct val="100000"/>
              </a:lnSpc>
              <a:spcBef>
                <a:spcPts val="1100"/>
              </a:spcBef>
              <a:buClr>
                <a:schemeClr val="dk2"/>
              </a:buClr>
              <a:buSzPts val="1500"/>
            </a:pPr>
            <a:r>
              <a:rPr lang="en-IN" sz="1400" i="0" u="none" strike="noStrike" cap="none" dirty="0">
                <a:solidFill>
                  <a:schemeClr val="accent5"/>
                </a:solidFill>
                <a:latin typeface="Libre Baskerville" panose="02000000000000000000" pitchFamily="2" charset="0"/>
                <a:ea typeface="Libre Baskerville"/>
                <a:cs typeface="Libre Baskerville"/>
                <a:sym typeface="Libre Baskerville"/>
              </a:rPr>
              <a:t>Software Engineer, Oracle IDC, Hyderabad, India		             [2014-16]</a:t>
            </a:r>
            <a:endParaRPr lang="en" sz="1400" i="0" u="none" strike="noStrike" cap="none" dirty="0">
              <a:solidFill>
                <a:schemeClr val="accent5"/>
              </a:solidFill>
              <a:latin typeface="Libre Baskerville" panose="02000000000000000000" pitchFamily="2" charset="0"/>
              <a:ea typeface="Libre Baskerville"/>
              <a:cs typeface="Libre Baskerville"/>
              <a:sym typeface="Libre Baskerville"/>
            </a:endParaRPr>
          </a:p>
          <a:p>
            <a:pPr marL="292100" indent="-285750">
              <a:lnSpc>
                <a:spcPct val="100000"/>
              </a:lnSpc>
              <a:spcBef>
                <a:spcPts val="1100"/>
              </a:spcBef>
              <a:buClr>
                <a:schemeClr val="dk2"/>
              </a:buClr>
              <a:buSzPts val="1500"/>
            </a:pPr>
            <a:r>
              <a:rPr lang="en" sz="1400" i="0" u="none" strike="noStrike" cap="none" dirty="0">
                <a:solidFill>
                  <a:schemeClr val="accent6">
                    <a:lumMod val="25000"/>
                  </a:schemeClr>
                </a:solidFill>
                <a:latin typeface="Libre Baskerville" panose="02000000000000000000" pitchFamily="2" charset="0"/>
                <a:ea typeface="Libre Baskerville"/>
                <a:cs typeface="Libre Baskerville"/>
                <a:sym typeface="Libre Baskerville"/>
              </a:rPr>
              <a:t>Ph.D., IIT Roorkee, Uttarakhand		      		</a:t>
            </a:r>
            <a:r>
              <a:rPr lang="en" sz="1400" dirty="0">
                <a:solidFill>
                  <a:schemeClr val="accent6">
                    <a:lumMod val="25000"/>
                  </a:schemeClr>
                </a:solidFill>
                <a:latin typeface="Libre Baskerville" panose="02000000000000000000" pitchFamily="2" charset="0"/>
                <a:ea typeface="Libre Baskerville"/>
                <a:cs typeface="Libre Baskerville"/>
                <a:sym typeface="Libre Baskerville"/>
              </a:rPr>
              <a:t>             </a:t>
            </a:r>
            <a:r>
              <a:rPr lang="en" sz="1400" i="0" u="none" strike="noStrike" cap="none" dirty="0">
                <a:solidFill>
                  <a:schemeClr val="accent6">
                    <a:lumMod val="25000"/>
                  </a:schemeClr>
                </a:solidFill>
                <a:latin typeface="Libre Baskerville" panose="02000000000000000000" pitchFamily="2" charset="0"/>
                <a:ea typeface="Libre Baskerville"/>
                <a:cs typeface="Libre Baskerville"/>
                <a:sym typeface="Libre Baskerville"/>
              </a:rPr>
              <a:t>[2018-22]</a:t>
            </a:r>
            <a:endParaRPr sz="1400" dirty="0">
              <a:solidFill>
                <a:schemeClr val="accent6">
                  <a:lumMod val="25000"/>
                </a:schemeClr>
              </a:solidFill>
              <a:latin typeface="Libre Baskerville" panose="02000000000000000000" pitchFamily="2" charset="0"/>
            </a:endParaRPr>
          </a:p>
          <a:p>
            <a:pPr marL="292100" indent="-285750">
              <a:lnSpc>
                <a:spcPct val="100000"/>
              </a:lnSpc>
              <a:spcBef>
                <a:spcPts val="1100"/>
              </a:spcBef>
              <a:buClr>
                <a:schemeClr val="dk2"/>
              </a:buClr>
              <a:buSzPts val="1500"/>
            </a:pPr>
            <a:r>
              <a:rPr lang="en" sz="1400" i="0" u="none" strike="noStrike" cap="none" dirty="0">
                <a:solidFill>
                  <a:schemeClr val="accent6">
                    <a:lumMod val="25000"/>
                  </a:schemeClr>
                </a:solidFill>
                <a:latin typeface="Libre Baskerville" panose="02000000000000000000" pitchFamily="2" charset="0"/>
                <a:ea typeface="Libre Baskerville"/>
                <a:cs typeface="Libre Baskerville"/>
                <a:sym typeface="Libre Baskerville"/>
              </a:rPr>
              <a:t>M.E. (CSE), TIET Patiala, Punjab				             [2016-18]</a:t>
            </a:r>
            <a:endParaRPr sz="1400" dirty="0">
              <a:solidFill>
                <a:schemeClr val="accent6">
                  <a:lumMod val="25000"/>
                </a:schemeClr>
              </a:solidFill>
              <a:latin typeface="Libre Baskerville" panose="02000000000000000000" pitchFamily="2" charset="0"/>
            </a:endParaRPr>
          </a:p>
          <a:p>
            <a:pPr marL="292100" indent="-285750">
              <a:lnSpc>
                <a:spcPct val="100000"/>
              </a:lnSpc>
              <a:spcBef>
                <a:spcPts val="1100"/>
              </a:spcBef>
              <a:buClr>
                <a:schemeClr val="dk2"/>
              </a:buClr>
              <a:buSzPts val="1500"/>
            </a:pPr>
            <a:r>
              <a:rPr lang="en" sz="1400" i="0" u="none" strike="noStrike" cap="none" dirty="0">
                <a:solidFill>
                  <a:schemeClr val="accent6">
                    <a:lumMod val="25000"/>
                  </a:schemeClr>
                </a:solidFill>
                <a:latin typeface="Libre Baskerville" panose="02000000000000000000" pitchFamily="2" charset="0"/>
                <a:ea typeface="Libre Baskerville"/>
                <a:cs typeface="Libre Baskerville"/>
                <a:sym typeface="Libre Baskerville"/>
              </a:rPr>
              <a:t>B.E. (CSE), MIT Manipal, Karnataka			                               [2010-14]</a:t>
            </a:r>
            <a:endParaRPr sz="1400" dirty="0">
              <a:solidFill>
                <a:schemeClr val="accent6">
                  <a:lumMod val="25000"/>
                </a:schemeClr>
              </a:solidFill>
              <a:latin typeface="Libre Baskerville" panose="02000000000000000000" pitchFamily="2" charset="0"/>
            </a:endParaRPr>
          </a:p>
          <a:p>
            <a:pPr marL="292100" indent="-285750">
              <a:lnSpc>
                <a:spcPct val="150000"/>
              </a:lnSpc>
              <a:spcBef>
                <a:spcPts val="600"/>
              </a:spcBef>
              <a:buClr>
                <a:schemeClr val="dk2"/>
              </a:buClr>
              <a:buSzPts val="1500"/>
            </a:pPr>
            <a:r>
              <a:rPr lang="en" sz="1400" i="0" u="none" strike="noStrike" cap="none" dirty="0">
                <a:solidFill>
                  <a:schemeClr val="dk2"/>
                </a:solidFill>
                <a:latin typeface="Libre Baskerville" panose="02000000000000000000" pitchFamily="2" charset="0"/>
                <a:ea typeface="Libre Baskerville"/>
                <a:cs typeface="Libre Baskerville"/>
                <a:sym typeface="Libre Baskerville"/>
              </a:rPr>
              <a:t>Areas of Research</a:t>
            </a:r>
          </a:p>
          <a:p>
            <a:pPr marL="749300" lvl="1" indent="-285750">
              <a:lnSpc>
                <a:spcPct val="100000"/>
              </a:lnSpc>
              <a:spcBef>
                <a:spcPts val="600"/>
              </a:spcBef>
              <a:buClr>
                <a:schemeClr val="dk2"/>
              </a:buClr>
              <a:buSzPts val="1500"/>
            </a:pPr>
            <a:r>
              <a:rPr lang="en" sz="1200" i="0" u="none" strike="noStrike" cap="none" dirty="0">
                <a:solidFill>
                  <a:schemeClr val="dk2"/>
                </a:solidFill>
                <a:latin typeface="Libre Baskerville" panose="02000000000000000000" pitchFamily="2" charset="0"/>
                <a:ea typeface="Libre Baskerville"/>
                <a:cs typeface="Libre Baskerville"/>
                <a:sym typeface="Libre Baskerville"/>
              </a:rPr>
              <a:t>Affective Computing and </a:t>
            </a:r>
            <a:r>
              <a:rPr lang="en-IN" sz="1200" dirty="0">
                <a:solidFill>
                  <a:schemeClr val="dk2"/>
                </a:solidFill>
                <a:latin typeface="Libre Baskerville" panose="02000000000000000000" pitchFamily="2" charset="0"/>
                <a:ea typeface="Libre Baskerville"/>
                <a:cs typeface="Libre Baskerville"/>
                <a:sym typeface="Libre Baskerville"/>
              </a:rPr>
              <a:t>C</a:t>
            </a:r>
            <a:r>
              <a:rPr lang="en-IN" sz="1200" i="0" u="none" strike="noStrike" cap="none" dirty="0">
                <a:solidFill>
                  <a:schemeClr val="dk2"/>
                </a:solidFill>
                <a:latin typeface="Libre Baskerville" panose="02000000000000000000" pitchFamily="2" charset="0"/>
                <a:ea typeface="Libre Baskerville"/>
                <a:cs typeface="Libre Baskerville"/>
                <a:sym typeface="Libre Baskerville"/>
              </a:rPr>
              <a:t>ognitive Science</a:t>
            </a:r>
            <a:endParaRPr lang="en-IN" sz="1200" dirty="0">
              <a:solidFill>
                <a:schemeClr val="dk2"/>
              </a:solidFill>
              <a:latin typeface="Libre Baskerville" panose="02000000000000000000" pitchFamily="2" charset="0"/>
            </a:endParaRPr>
          </a:p>
          <a:p>
            <a:pPr marL="749300" lvl="1" indent="-285750">
              <a:lnSpc>
                <a:spcPct val="100000"/>
              </a:lnSpc>
              <a:spcBef>
                <a:spcPts val="600"/>
              </a:spcBef>
              <a:buClr>
                <a:schemeClr val="dk2"/>
              </a:buClr>
              <a:buSzPts val="1500"/>
            </a:pPr>
            <a:r>
              <a:rPr lang="en" sz="1200" i="0" u="none" strike="noStrike" cap="none" dirty="0">
                <a:solidFill>
                  <a:schemeClr val="dk2"/>
                </a:solidFill>
                <a:latin typeface="Libre Baskerville" panose="02000000000000000000" pitchFamily="2" charset="0"/>
                <a:ea typeface="Libre Baskerville"/>
                <a:cs typeface="Libre Baskerville"/>
                <a:sym typeface="Libre Baskerville"/>
              </a:rPr>
              <a:t>Multimodal Intangible Emotion Analysis</a:t>
            </a:r>
            <a:endParaRPr lang="en" sz="1200" dirty="0">
              <a:solidFill>
                <a:schemeClr val="dk2"/>
              </a:solidFill>
              <a:latin typeface="Libre Baskerville" panose="02000000000000000000" pitchFamily="2" charset="0"/>
            </a:endParaRPr>
          </a:p>
          <a:p>
            <a:pPr marL="749300" lvl="1" indent="-285750">
              <a:lnSpc>
                <a:spcPct val="100000"/>
              </a:lnSpc>
              <a:spcBef>
                <a:spcPts val="600"/>
              </a:spcBef>
              <a:buClr>
                <a:schemeClr val="dk2"/>
              </a:buClr>
              <a:buSzPts val="1500"/>
            </a:pPr>
            <a:r>
              <a:rPr lang="en" sz="1200" i="0" u="none" strike="noStrike" cap="none" dirty="0">
                <a:solidFill>
                  <a:schemeClr val="dk2"/>
                </a:solidFill>
                <a:latin typeface="Libre Baskerville" panose="02000000000000000000" pitchFamily="2" charset="0"/>
                <a:ea typeface="Libre Baskerville"/>
                <a:cs typeface="Libre Baskerville"/>
                <a:sym typeface="Libre Baskerville"/>
              </a:rPr>
              <a:t>Machine Learning and Deep Learning</a:t>
            </a:r>
            <a:endParaRPr lang="en" sz="1200" dirty="0">
              <a:solidFill>
                <a:schemeClr val="dk2"/>
              </a:solidFill>
              <a:latin typeface="Libre Baskerville" panose="02000000000000000000" pitchFamily="2" charset="0"/>
            </a:endParaRPr>
          </a:p>
          <a:p>
            <a:pPr marL="749300" lvl="1" indent="-285750">
              <a:lnSpc>
                <a:spcPct val="100000"/>
              </a:lnSpc>
              <a:spcBef>
                <a:spcPts val="600"/>
              </a:spcBef>
              <a:buClr>
                <a:schemeClr val="dk2"/>
              </a:buClr>
              <a:buSzPts val="1500"/>
            </a:pPr>
            <a:r>
              <a:rPr lang="en" sz="1200" i="0" u="none" strike="noStrike" cap="none" dirty="0">
                <a:solidFill>
                  <a:schemeClr val="dk2"/>
                </a:solidFill>
                <a:latin typeface="Libre Baskerville" panose="02000000000000000000" pitchFamily="2" charset="0"/>
                <a:ea typeface="Libre Baskerville"/>
                <a:cs typeface="Libre Baskerville"/>
                <a:sym typeface="Libre Baskerville"/>
              </a:rPr>
              <a:t>Explainable Artificial Intelligence</a:t>
            </a:r>
          </a:p>
          <a:p>
            <a:pPr marL="749300" lvl="1" indent="-285750">
              <a:lnSpc>
                <a:spcPct val="100000"/>
              </a:lnSpc>
              <a:spcBef>
                <a:spcPts val="600"/>
              </a:spcBef>
              <a:buClr>
                <a:schemeClr val="dk2"/>
              </a:buClr>
              <a:buSzPts val="1500"/>
            </a:pPr>
            <a:r>
              <a:rPr lang="en" sz="1200" i="0" u="none" strike="noStrike" cap="none" dirty="0">
                <a:solidFill>
                  <a:schemeClr val="dk2"/>
                </a:solidFill>
                <a:latin typeface="Libre Baskerville" panose="02000000000000000000" pitchFamily="2" charset="0"/>
                <a:ea typeface="Libre Baskerville"/>
                <a:cs typeface="Libre Baskerville"/>
                <a:sym typeface="Libre Baskerville"/>
              </a:rPr>
              <a:t>Meta-heuristic Optimization</a:t>
            </a:r>
            <a:endParaRPr lang="en" sz="1200" dirty="0">
              <a:solidFill>
                <a:schemeClr val="dk2"/>
              </a:solidFill>
              <a:latin typeface="Libre Baskerville" panose="02000000000000000000" pitchFamily="2" charset="0"/>
            </a:endParaRPr>
          </a:p>
        </p:txBody>
      </p:sp>
      <p:sp>
        <p:nvSpPr>
          <p:cNvPr id="141" name="Google Shape;141;p20"/>
          <p:cNvSpPr txBox="1"/>
          <p:nvPr/>
        </p:nvSpPr>
        <p:spPr>
          <a:xfrm>
            <a:off x="2371725" y="176213"/>
            <a:ext cx="4400550" cy="51435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2800" b="1" i="0" u="none" dirty="0">
                <a:solidFill>
                  <a:schemeClr val="accent6">
                    <a:lumMod val="10000"/>
                  </a:schemeClr>
                </a:solidFill>
                <a:latin typeface="Libre Baskerville"/>
                <a:ea typeface="Libre Baskerville"/>
                <a:cs typeface="Libre Baskerville"/>
                <a:sym typeface="Libre Baskerville"/>
              </a:rPr>
              <a:t>About the Speaker</a:t>
            </a:r>
            <a:endParaRPr sz="1050" dirty="0">
              <a:solidFill>
                <a:schemeClr val="accent6">
                  <a:lumMod val="1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0">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0">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0">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0">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40">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0">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0">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40">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0">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40">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0">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40">
                                            <p:txEl>
                                              <p:pRg st="11" end="11"/>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40">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8"/>
          <p:cNvSpPr txBox="1">
            <a:spLocks noGrp="1"/>
          </p:cNvSpPr>
          <p:nvPr>
            <p:ph type="body" idx="1"/>
          </p:nvPr>
        </p:nvSpPr>
        <p:spPr>
          <a:xfrm>
            <a:off x="400050" y="811530"/>
            <a:ext cx="8343900" cy="3943200"/>
          </a:xfrm>
          <a:prstGeom prst="rect">
            <a:avLst/>
          </a:prstGeom>
          <a:noFill/>
          <a:ln>
            <a:noFill/>
          </a:ln>
        </p:spPr>
        <p:txBody>
          <a:bodyPr spcFirstLastPara="1" wrap="square" lIns="68575" tIns="34275" rIns="68575" bIns="34275" anchor="t" anchorCtr="0">
            <a:noAutofit/>
          </a:bodyPr>
          <a:lstStyle/>
          <a:p>
            <a:pPr marL="488950" indent="-285750">
              <a:lnSpc>
                <a:spcPct val="150000"/>
              </a:lnSpc>
              <a:spcBef>
                <a:spcPts val="200"/>
              </a:spcBef>
            </a:pPr>
            <a:r>
              <a:rPr lang="en" sz="1700" dirty="0">
                <a:solidFill>
                  <a:schemeClr val="accent6">
                    <a:lumMod val="10000"/>
                  </a:schemeClr>
                </a:solidFill>
                <a:latin typeface="Libre Baskerville"/>
                <a:ea typeface="Libre Baskerville"/>
                <a:cs typeface="Libre Baskerville"/>
                <a:sym typeface="Libre Baskerville"/>
              </a:rPr>
              <a:t>Purturb (e.g. add/remove/transform some binary dimensions).</a:t>
            </a:r>
          </a:p>
          <a:p>
            <a:pPr marL="488950" indent="-285750">
              <a:lnSpc>
                <a:spcPct val="150000"/>
              </a:lnSpc>
              <a:spcBef>
                <a:spcPts val="200"/>
              </a:spcBef>
            </a:pPr>
            <a:r>
              <a:rPr lang="en" sz="1700" dirty="0">
                <a:solidFill>
                  <a:schemeClr val="accent6">
                    <a:lumMod val="10000"/>
                  </a:schemeClr>
                </a:solidFill>
                <a:latin typeface="Libre Baskerville"/>
                <a:ea typeface="Libre Baskerville"/>
                <a:cs typeface="Libre Baskerville"/>
                <a:sym typeface="Libre Baskerville"/>
              </a:rPr>
              <a:t>=&gt; generate new data in the proximity of the target data sample.</a:t>
            </a:r>
          </a:p>
          <a:p>
            <a:pPr marL="488950" indent="-285750">
              <a:lnSpc>
                <a:spcPct val="150000"/>
              </a:lnSpc>
              <a:spcBef>
                <a:spcPts val="200"/>
              </a:spcBef>
            </a:pPr>
            <a:endParaRPr lang="en" sz="1700" dirty="0">
              <a:solidFill>
                <a:schemeClr val="accent6">
                  <a:lumMod val="10000"/>
                </a:schemeClr>
              </a:solidFill>
              <a:latin typeface="Libre Baskerville"/>
              <a:ea typeface="Libre Baskerville"/>
              <a:cs typeface="Libre Baskerville"/>
              <a:sym typeface="Libre Baskerville"/>
            </a:endParaRPr>
          </a:p>
          <a:p>
            <a:pPr marL="488950" indent="-285750">
              <a:lnSpc>
                <a:spcPct val="150000"/>
              </a:lnSpc>
              <a:spcBef>
                <a:spcPts val="200"/>
              </a:spcBef>
            </a:pPr>
            <a:endParaRPr lang="en" sz="1700" dirty="0">
              <a:solidFill>
                <a:schemeClr val="accent6">
                  <a:lumMod val="10000"/>
                </a:schemeClr>
              </a:solidFill>
              <a:latin typeface="Libre Baskerville"/>
              <a:ea typeface="Libre Baskerville"/>
              <a:cs typeface="Libre Baskerville"/>
              <a:sym typeface="Libre Baskerville"/>
            </a:endParaRPr>
          </a:p>
          <a:p>
            <a:pPr marL="488950" indent="-285750">
              <a:lnSpc>
                <a:spcPct val="150000"/>
              </a:lnSpc>
              <a:spcBef>
                <a:spcPts val="200"/>
              </a:spcBef>
            </a:pPr>
            <a:endParaRPr lang="en" sz="1700" dirty="0">
              <a:solidFill>
                <a:schemeClr val="accent6">
                  <a:lumMod val="10000"/>
                </a:schemeClr>
              </a:solidFill>
              <a:latin typeface="Libre Baskerville"/>
              <a:ea typeface="Libre Baskerville"/>
              <a:cs typeface="Libre Baskerville"/>
              <a:sym typeface="Libre Baskerville"/>
            </a:endParaRPr>
          </a:p>
          <a:p>
            <a:pPr marL="488950" indent="-285750">
              <a:lnSpc>
                <a:spcPct val="150000"/>
              </a:lnSpc>
              <a:spcBef>
                <a:spcPts val="200"/>
              </a:spcBef>
            </a:pPr>
            <a:endParaRPr lang="en" sz="1700" dirty="0">
              <a:solidFill>
                <a:schemeClr val="accent6">
                  <a:lumMod val="10000"/>
                </a:schemeClr>
              </a:solidFill>
              <a:latin typeface="Libre Baskerville"/>
              <a:ea typeface="Libre Baskerville"/>
              <a:cs typeface="Libre Baskerville"/>
              <a:sym typeface="Libre Baskerville"/>
            </a:endParaRPr>
          </a:p>
          <a:p>
            <a:pPr marL="488950" indent="-285750">
              <a:lnSpc>
                <a:spcPct val="150000"/>
              </a:lnSpc>
              <a:spcBef>
                <a:spcPts val="200"/>
              </a:spcBef>
            </a:pPr>
            <a:endParaRPr lang="en" sz="1700" dirty="0">
              <a:solidFill>
                <a:schemeClr val="accent6">
                  <a:lumMod val="10000"/>
                </a:schemeClr>
              </a:solidFill>
              <a:latin typeface="Libre Baskerville"/>
              <a:ea typeface="Libre Baskerville"/>
              <a:cs typeface="Libre Baskerville"/>
              <a:sym typeface="Libre Baskerville"/>
            </a:endParaRPr>
          </a:p>
          <a:p>
            <a:pPr marL="488950" indent="-285750">
              <a:lnSpc>
                <a:spcPct val="150000"/>
              </a:lnSpc>
              <a:spcBef>
                <a:spcPts val="1200"/>
              </a:spcBef>
            </a:pPr>
            <a:r>
              <a:rPr lang="en" sz="1700" dirty="0">
                <a:solidFill>
                  <a:schemeClr val="accent6">
                    <a:lumMod val="10000"/>
                  </a:schemeClr>
                </a:solidFill>
                <a:latin typeface="Libre Baskerville"/>
                <a:ea typeface="Libre Baskerville"/>
                <a:cs typeface="Libre Baskerville"/>
                <a:sym typeface="Libre Baskerville"/>
              </a:rPr>
              <a:t>Feed the purturbed data to the black-box model.</a:t>
            </a:r>
          </a:p>
          <a:p>
            <a:pPr marL="488950" indent="-285750">
              <a:lnSpc>
                <a:spcPct val="150000"/>
              </a:lnSpc>
              <a:spcBef>
                <a:spcPts val="200"/>
              </a:spcBef>
            </a:pPr>
            <a:r>
              <a:rPr lang="en" sz="1700" dirty="0">
                <a:solidFill>
                  <a:schemeClr val="accent6">
                    <a:lumMod val="10000"/>
                  </a:schemeClr>
                </a:solidFill>
                <a:latin typeface="Libre Baskerville"/>
                <a:ea typeface="Libre Baskerville"/>
                <a:cs typeface="Libre Baskerville"/>
                <a:sym typeface="Libre Baskerville"/>
              </a:rPr>
              <a:t>Observe the changes in the outputs =&gt; make sense of it =&gt; explain.</a:t>
            </a:r>
            <a:endParaRPr sz="1700" dirty="0">
              <a:solidFill>
                <a:schemeClr val="accent6">
                  <a:lumMod val="10000"/>
                </a:schemeClr>
              </a:solidFill>
              <a:latin typeface="Libre Baskerville"/>
              <a:ea typeface="Libre Baskerville"/>
              <a:cs typeface="Libre Baskerville"/>
              <a:sym typeface="Libre Baskerville"/>
            </a:endParaRPr>
          </a:p>
          <a:p>
            <a:pPr marL="203200" marR="0" lvl="0" indent="0" algn="l" rtl="0">
              <a:lnSpc>
                <a:spcPct val="150000"/>
              </a:lnSpc>
              <a:spcBef>
                <a:spcPts val="200"/>
              </a:spcBef>
              <a:spcAft>
                <a:spcPts val="0"/>
              </a:spcAft>
              <a:buNone/>
            </a:pPr>
            <a:endParaRPr sz="1700" dirty="0">
              <a:solidFill>
                <a:schemeClr val="accent6">
                  <a:lumMod val="10000"/>
                </a:schemeClr>
              </a:solidFill>
              <a:latin typeface="Libre Baskerville"/>
              <a:ea typeface="Libre Baskerville"/>
              <a:cs typeface="Libre Baskerville"/>
              <a:sym typeface="Libre Baskerville"/>
            </a:endParaRPr>
          </a:p>
          <a:p>
            <a:pPr marL="203200" marR="0" lvl="0" indent="0" algn="l" rtl="0">
              <a:lnSpc>
                <a:spcPct val="150000"/>
              </a:lnSpc>
              <a:spcBef>
                <a:spcPts val="200"/>
              </a:spcBef>
              <a:spcAft>
                <a:spcPts val="0"/>
              </a:spcAft>
              <a:buNone/>
            </a:pPr>
            <a:endParaRPr sz="1700" dirty="0">
              <a:solidFill>
                <a:schemeClr val="accent6">
                  <a:lumMod val="10000"/>
                </a:schemeClr>
              </a:solidFill>
              <a:latin typeface="Libre Baskerville"/>
              <a:ea typeface="Libre Baskerville"/>
              <a:cs typeface="Libre Baskerville"/>
              <a:sym typeface="Libre Baskerville"/>
            </a:endParaRPr>
          </a:p>
        </p:txBody>
      </p:sp>
      <p:sp>
        <p:nvSpPr>
          <p:cNvPr id="330" name="Google Shape;330;p38"/>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331" name="Google Shape;331;p38"/>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332" name="Google Shape;332;p38"/>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333" name="Google Shape;333;p38"/>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3000" b="1" dirty="0">
                <a:solidFill>
                  <a:srgbClr val="C00000"/>
                </a:solidFill>
                <a:latin typeface="Libre Baskerville"/>
                <a:ea typeface="Libre Baskerville"/>
                <a:cs typeface="Libre Baskerville"/>
                <a:sym typeface="Libre Baskerville"/>
              </a:rPr>
              <a:t>LIME: Elaboration</a:t>
            </a:r>
            <a:endParaRPr sz="1100" dirty="0"/>
          </a:p>
        </p:txBody>
      </p:sp>
      <p:pic>
        <p:nvPicPr>
          <p:cNvPr id="3" name="Picture 2" descr="Chart, diagram, line chart&#10;&#10;Description automatically generated">
            <a:extLst>
              <a:ext uri="{FF2B5EF4-FFF2-40B4-BE49-F238E27FC236}">
                <a16:creationId xmlns:a16="http://schemas.microsoft.com/office/drawing/2014/main" id="{C90060F8-BF90-371B-B05C-1DAC33E48555}"/>
              </a:ext>
            </a:extLst>
          </p:cNvPr>
          <p:cNvPicPr>
            <a:picLocks noChangeAspect="1"/>
          </p:cNvPicPr>
          <p:nvPr/>
        </p:nvPicPr>
        <p:blipFill>
          <a:blip r:embed="rId3"/>
          <a:stretch>
            <a:fillRect/>
          </a:stretch>
        </p:blipFill>
        <p:spPr>
          <a:xfrm>
            <a:off x="3258312" y="1709166"/>
            <a:ext cx="2316480" cy="1725168"/>
          </a:xfrm>
          <a:prstGeom prst="rect">
            <a:avLst/>
          </a:prstGeom>
        </p:spPr>
      </p:pic>
      <p:sp>
        <p:nvSpPr>
          <p:cNvPr id="11" name="Google Shape;406;p45">
            <a:extLst>
              <a:ext uri="{FF2B5EF4-FFF2-40B4-BE49-F238E27FC236}">
                <a16:creationId xmlns:a16="http://schemas.microsoft.com/office/drawing/2014/main" id="{D4AC599B-0B92-63DC-10DB-9022AC0DAB15}"/>
              </a:ext>
            </a:extLst>
          </p:cNvPr>
          <p:cNvSpPr txBox="1"/>
          <p:nvPr/>
        </p:nvSpPr>
        <p:spPr>
          <a:xfrm>
            <a:off x="2065987" y="3511983"/>
            <a:ext cx="4648800" cy="300000"/>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500" dirty="0">
                <a:solidFill>
                  <a:srgbClr val="000099"/>
                </a:solidFill>
                <a:latin typeface="Libre Baskerville" panose="02000000000000000000" pitchFamily="2" charset="0"/>
                <a:sym typeface="Arial"/>
              </a:rPr>
              <a:t>Figure </a:t>
            </a:r>
            <a:r>
              <a:rPr lang="en" sz="1500" dirty="0">
                <a:solidFill>
                  <a:srgbClr val="000099"/>
                </a:solidFill>
                <a:latin typeface="Libre Baskerville" panose="02000000000000000000" pitchFamily="2" charset="0"/>
              </a:rPr>
              <a:t>4</a:t>
            </a:r>
            <a:r>
              <a:rPr lang="en" sz="1500" dirty="0">
                <a:solidFill>
                  <a:schemeClr val="dk1"/>
                </a:solidFill>
                <a:latin typeface="Libre Baskerville" panose="02000000000000000000" pitchFamily="2" charset="0"/>
                <a:sym typeface="Arial"/>
              </a:rPr>
              <a:t>: Purturbation’s example</a:t>
            </a:r>
            <a:endParaRPr sz="1100" dirty="0">
              <a:latin typeface="Libre Baskerville" panose="02000000000000000000"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9">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2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txBox="1">
            <a:spLocks noGrp="1"/>
          </p:cNvSpPr>
          <p:nvPr>
            <p:ph type="ctrTitle" idx="4294967295"/>
          </p:nvPr>
        </p:nvSpPr>
        <p:spPr>
          <a:xfrm>
            <a:off x="729450" y="1322450"/>
            <a:ext cx="7688100" cy="1664700"/>
          </a:xfrm>
          <a:prstGeom prst="rect">
            <a:avLst/>
          </a:prstGeom>
          <a:noFill/>
          <a:ln>
            <a:noFill/>
          </a:ln>
        </p:spPr>
        <p:txBody>
          <a:bodyPr spcFirstLastPara="1" wrap="square" lIns="68575" tIns="34275" rIns="68575" bIns="68575" anchor="ctr" anchorCtr="0">
            <a:noAutofit/>
          </a:bodyPr>
          <a:lstStyle/>
          <a:p>
            <a:pPr marL="0" lvl="0" indent="0" algn="ctr" rtl="0">
              <a:lnSpc>
                <a:spcPct val="100000"/>
              </a:lnSpc>
              <a:spcBef>
                <a:spcPts val="0"/>
              </a:spcBef>
              <a:spcAft>
                <a:spcPts val="0"/>
              </a:spcAft>
              <a:buClr>
                <a:srgbClr val="FFFFFF"/>
              </a:buClr>
              <a:buSzPts val="3000"/>
              <a:buFont typeface="Libre Franklin"/>
              <a:buNone/>
            </a:pPr>
            <a:r>
              <a:rPr lang="en" sz="3000" b="0" i="0" u="none">
                <a:solidFill>
                  <a:srgbClr val="FFFFFF"/>
                </a:solidFill>
                <a:latin typeface="Libre Franklin"/>
                <a:ea typeface="Libre Franklin"/>
                <a:cs typeface="Libre Franklin"/>
                <a:sym typeface="Libre Franklin"/>
              </a:rPr>
              <a:t> </a:t>
            </a:r>
            <a:endParaRPr/>
          </a:p>
        </p:txBody>
      </p:sp>
      <p:sp>
        <p:nvSpPr>
          <p:cNvPr id="340" name="Google Shape;340;p39"/>
          <p:cNvSpPr txBox="1">
            <a:spLocks noGrp="1"/>
          </p:cNvSpPr>
          <p:nvPr>
            <p:ph type="subTitle" idx="4294967295"/>
          </p:nvPr>
        </p:nvSpPr>
        <p:spPr>
          <a:xfrm>
            <a:off x="729627" y="3172900"/>
            <a:ext cx="7688100" cy="541200"/>
          </a:xfrm>
          <a:prstGeom prst="rect">
            <a:avLst/>
          </a:prstGeom>
          <a:noFill/>
          <a:ln>
            <a:noFill/>
          </a:ln>
        </p:spPr>
        <p:txBody>
          <a:bodyPr spcFirstLastPara="1" wrap="square" lIns="68575" tIns="34275" rIns="68575" bIns="34275" anchor="t" anchorCtr="0">
            <a:noAutofit/>
          </a:bodyPr>
          <a:lstStyle/>
          <a:p>
            <a:pPr marL="0" lvl="0" indent="0" algn="ctr" rtl="0">
              <a:lnSpc>
                <a:spcPct val="100000"/>
              </a:lnSpc>
              <a:spcBef>
                <a:spcPts val="0"/>
              </a:spcBef>
              <a:spcAft>
                <a:spcPts val="0"/>
              </a:spcAft>
              <a:buSzPts val="1700"/>
              <a:buNone/>
            </a:pPr>
            <a:r>
              <a:rPr lang="en" sz="2000" b="0" i="0" u="none">
                <a:solidFill>
                  <a:schemeClr val="dk2"/>
                </a:solidFill>
                <a:latin typeface="Libre Baskerville"/>
                <a:ea typeface="Libre Baskerville"/>
                <a:cs typeface="Libre Baskerville"/>
                <a:sym typeface="Libre Baskerville"/>
              </a:rPr>
              <a:t> </a:t>
            </a:r>
            <a:endParaRPr/>
          </a:p>
        </p:txBody>
      </p:sp>
      <p:sp>
        <p:nvSpPr>
          <p:cNvPr id="341" name="Google Shape;341;p39"/>
          <p:cNvSpPr txBox="1"/>
          <p:nvPr/>
        </p:nvSpPr>
        <p:spPr>
          <a:xfrm>
            <a:off x="1746646" y="2588419"/>
            <a:ext cx="5772000" cy="3924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2100"/>
              <a:buFont typeface="Quattrocento Sans"/>
              <a:buNone/>
            </a:pPr>
            <a:r>
              <a:rPr lang="en" sz="2100" b="1" i="0" u="none">
                <a:solidFill>
                  <a:schemeClr val="dk1"/>
                </a:solidFill>
                <a:latin typeface="Quattrocento Sans"/>
                <a:ea typeface="Quattrocento Sans"/>
                <a:cs typeface="Quattrocento Sans"/>
                <a:sym typeface="Quattrocento Sans"/>
              </a:rPr>
              <a:t> </a:t>
            </a:r>
            <a:endParaRPr sz="1100"/>
          </a:p>
        </p:txBody>
      </p:sp>
      <p:sp>
        <p:nvSpPr>
          <p:cNvPr id="342" name="Google Shape;342;p39"/>
          <p:cNvSpPr txBox="1"/>
          <p:nvPr/>
        </p:nvSpPr>
        <p:spPr>
          <a:xfrm>
            <a:off x="1600200" y="4514850"/>
            <a:ext cx="14859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343" name="Google Shape;343;p39"/>
          <p:cNvSpPr txBox="1"/>
          <p:nvPr/>
        </p:nvSpPr>
        <p:spPr>
          <a:xfrm>
            <a:off x="3889772" y="4510088"/>
            <a:ext cx="14859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344" name="Google Shape;344;p39"/>
          <p:cNvSpPr txBox="1"/>
          <p:nvPr/>
        </p:nvSpPr>
        <p:spPr>
          <a:xfrm>
            <a:off x="1411700" y="1445275"/>
            <a:ext cx="63147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b="1" dirty="0">
                <a:solidFill>
                  <a:srgbClr val="0000FF"/>
                </a:solidFill>
                <a:latin typeface="Libre Baskerville"/>
                <a:ea typeface="Libre Baskerville"/>
                <a:cs typeface="Libre Baskerville"/>
                <a:sym typeface="Libre Baskerville"/>
              </a:rPr>
              <a:t>Hands-on</a:t>
            </a:r>
            <a:endParaRPr sz="1100" dirty="0">
              <a:solidFill>
                <a:srgbClr val="0000FF"/>
              </a:solidFill>
            </a:endParaRPr>
          </a:p>
        </p:txBody>
      </p:sp>
      <p:sp>
        <p:nvSpPr>
          <p:cNvPr id="9" name="TextBox 8">
            <a:extLst>
              <a:ext uri="{FF2B5EF4-FFF2-40B4-BE49-F238E27FC236}">
                <a16:creationId xmlns:a16="http://schemas.microsoft.com/office/drawing/2014/main" id="{D3B96C92-A84D-E38C-0A91-F546450BCAF2}"/>
              </a:ext>
            </a:extLst>
          </p:cNvPr>
          <p:cNvSpPr txBox="1"/>
          <p:nvPr/>
        </p:nvSpPr>
        <p:spPr>
          <a:xfrm>
            <a:off x="1926093" y="4525244"/>
            <a:ext cx="5413106" cy="338554"/>
          </a:xfrm>
          <a:prstGeom prst="rect">
            <a:avLst/>
          </a:prstGeom>
          <a:noFill/>
        </p:spPr>
        <p:txBody>
          <a:bodyPr wrap="square">
            <a:spAutoFit/>
          </a:bodyPr>
          <a:lstStyle/>
          <a:p>
            <a:pPr algn="ctr"/>
            <a:r>
              <a:rPr lang="en-IN" sz="1600" dirty="0">
                <a:latin typeface="Libre Baskerville" panose="02000000000000000000" pitchFamily="2" charset="0"/>
              </a:rPr>
              <a:t>Ref: </a:t>
            </a:r>
            <a:r>
              <a:rPr lang="en-IN" sz="1600" dirty="0">
                <a:latin typeface="Libre Baskerville" panose="02000000000000000000" pitchFamily="2" charset="0"/>
                <a:hlinkClick r:id="rId3"/>
              </a:rPr>
              <a:t>https://github.com/puneet-kr/TSS2022D27</a:t>
            </a:r>
            <a:r>
              <a:rPr lang="en-IN" sz="1600" dirty="0">
                <a:latin typeface="Libre Baskerville" panose="02000000000000000000" pitchFamily="2" charset="0"/>
              </a:rPr>
              <a:t>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41"/>
          <p:cNvSpPr txBox="1">
            <a:spLocks noGrp="1"/>
          </p:cNvSpPr>
          <p:nvPr>
            <p:ph type="body" idx="1"/>
          </p:nvPr>
        </p:nvSpPr>
        <p:spPr>
          <a:xfrm>
            <a:off x="400050" y="857250"/>
            <a:ext cx="8343900" cy="3943200"/>
          </a:xfrm>
          <a:prstGeom prst="rect">
            <a:avLst/>
          </a:prstGeom>
          <a:noFill/>
          <a:ln>
            <a:noFill/>
          </a:ln>
        </p:spPr>
        <p:txBody>
          <a:bodyPr spcFirstLastPara="1" wrap="square" lIns="68575" tIns="34275" rIns="68575" bIns="34275" anchor="t" anchorCtr="0">
            <a:noAutofit/>
          </a:bodyPr>
          <a:lstStyle/>
          <a:p>
            <a:pPr marL="127000" marR="0" lvl="0" indent="0" algn="l" rtl="0">
              <a:lnSpc>
                <a:spcPct val="150000"/>
              </a:lnSpc>
              <a:spcBef>
                <a:spcPts val="200"/>
              </a:spcBef>
              <a:spcAft>
                <a:spcPts val="0"/>
              </a:spcAft>
              <a:buClr>
                <a:schemeClr val="dk2"/>
              </a:buClr>
              <a:buSzPts val="1600"/>
              <a:buNone/>
            </a:pPr>
            <a:r>
              <a:rPr lang="en-IN" sz="2000" dirty="0">
                <a:solidFill>
                  <a:schemeClr val="dk2"/>
                </a:solidFill>
                <a:latin typeface="Libre Baskerville"/>
                <a:ea typeface="Libre Baskerville"/>
                <a:cs typeface="Libre Baskerville"/>
                <a:sym typeface="Libre Baskerville"/>
              </a:rPr>
              <a:t>☑</a:t>
            </a:r>
            <a:r>
              <a:rPr lang="en-IN" sz="1800" dirty="0">
                <a:solidFill>
                  <a:schemeClr val="dk2"/>
                </a:solidFill>
                <a:latin typeface="Libre Baskerville"/>
                <a:ea typeface="Libre Baskerville"/>
                <a:cs typeface="Libre Baskerville"/>
                <a:sym typeface="Libre Baskerville"/>
              </a:rPr>
              <a:t> </a:t>
            </a:r>
            <a:r>
              <a:rPr lang="en-US" sz="1700" dirty="0">
                <a:solidFill>
                  <a:schemeClr val="dk2"/>
                </a:solidFill>
                <a:latin typeface="Libre Baskerville" panose="02000000000000000000" pitchFamily="2" charset="0"/>
                <a:ea typeface="Libre Baskerville"/>
                <a:cs typeface="Libre Baskerville"/>
                <a:sym typeface="Libre Baskerville"/>
              </a:rPr>
              <a:t>Import libraries, setup the model and load the data</a:t>
            </a:r>
          </a:p>
          <a:p>
            <a:pPr marL="127000" indent="0">
              <a:lnSpc>
                <a:spcPct val="150000"/>
              </a:lnSpc>
              <a:spcBef>
                <a:spcPts val="200"/>
              </a:spcBef>
              <a:buClr>
                <a:schemeClr val="dk2"/>
              </a:buClr>
              <a:buSzPts val="1600"/>
              <a:buNone/>
            </a:pPr>
            <a:r>
              <a:rPr lang="en-IN" sz="2000" dirty="0">
                <a:solidFill>
                  <a:schemeClr val="dk2"/>
                </a:solidFill>
                <a:latin typeface="Libre Baskerville"/>
                <a:ea typeface="Libre Baskerville"/>
                <a:cs typeface="Libre Baskerville"/>
                <a:sym typeface="Libre Baskerville"/>
              </a:rPr>
              <a:t>☑</a:t>
            </a:r>
            <a:r>
              <a:rPr lang="en-IN" sz="1800" dirty="0">
                <a:solidFill>
                  <a:schemeClr val="dk2"/>
                </a:solidFill>
                <a:latin typeface="Libre Baskerville"/>
                <a:ea typeface="Libre Baskerville"/>
                <a:cs typeface="Libre Baskerville"/>
                <a:sym typeface="Libre Baskerville"/>
              </a:rPr>
              <a:t> </a:t>
            </a:r>
            <a:r>
              <a:rPr lang="en-IN" sz="1700" dirty="0">
                <a:solidFill>
                  <a:srgbClr val="414141"/>
                </a:solidFill>
                <a:latin typeface="Libre Baskerville" panose="02000000000000000000" pitchFamily="2" charset="0"/>
              </a:rPr>
              <a:t>Install LIME (pip install lime)</a:t>
            </a:r>
          </a:p>
          <a:p>
            <a:pPr marL="127000" marR="0" lvl="0" indent="0" algn="l" rtl="0">
              <a:lnSpc>
                <a:spcPct val="150000"/>
              </a:lnSpc>
              <a:spcBef>
                <a:spcPts val="200"/>
              </a:spcBef>
              <a:spcAft>
                <a:spcPts val="0"/>
              </a:spcAft>
              <a:buClr>
                <a:schemeClr val="dk2"/>
              </a:buClr>
              <a:buSzPts val="1600"/>
              <a:buNone/>
            </a:pPr>
            <a:r>
              <a:rPr lang="en-IN" sz="2000" dirty="0">
                <a:solidFill>
                  <a:schemeClr val="dk2"/>
                </a:solidFill>
                <a:latin typeface="Libre Baskerville"/>
                <a:ea typeface="Libre Baskerville"/>
                <a:cs typeface="Libre Baskerville"/>
                <a:sym typeface="Libre Baskerville"/>
              </a:rPr>
              <a:t>☑ </a:t>
            </a:r>
            <a:r>
              <a:rPr lang="en-IN" sz="1700" b="0" i="0" dirty="0">
                <a:solidFill>
                  <a:srgbClr val="414141"/>
                </a:solidFill>
                <a:effectLst/>
                <a:latin typeface="Libre Baskerville" panose="02000000000000000000" pitchFamily="2" charset="0"/>
              </a:rPr>
              <a:t>NLP Pre-processing</a:t>
            </a:r>
          </a:p>
          <a:p>
            <a:pPr marL="127000" marR="0" lvl="0" indent="0" algn="l" rtl="0">
              <a:lnSpc>
                <a:spcPct val="150000"/>
              </a:lnSpc>
              <a:spcBef>
                <a:spcPts val="200"/>
              </a:spcBef>
              <a:spcAft>
                <a:spcPts val="0"/>
              </a:spcAft>
              <a:buClr>
                <a:schemeClr val="dk2"/>
              </a:buClr>
              <a:buSzPts val="1600"/>
              <a:buNone/>
            </a:pPr>
            <a:r>
              <a:rPr lang="en-IN" sz="2000" dirty="0">
                <a:solidFill>
                  <a:schemeClr val="dk2"/>
                </a:solidFill>
                <a:latin typeface="Libre Baskerville"/>
                <a:ea typeface="Libre Baskerville"/>
                <a:cs typeface="Libre Baskerville"/>
                <a:sym typeface="Libre Baskerville"/>
              </a:rPr>
              <a:t>☑ </a:t>
            </a:r>
            <a:r>
              <a:rPr lang="en-IN" sz="1700" b="0" i="0" dirty="0">
                <a:solidFill>
                  <a:srgbClr val="414141"/>
                </a:solidFill>
                <a:effectLst/>
                <a:latin typeface="Libre Baskerville" panose="02000000000000000000" pitchFamily="2" charset="0"/>
              </a:rPr>
              <a:t>Split train-test data and create the model</a:t>
            </a:r>
          </a:p>
          <a:p>
            <a:pPr marL="584200" lvl="1" indent="0">
              <a:lnSpc>
                <a:spcPct val="150000"/>
              </a:lnSpc>
              <a:spcBef>
                <a:spcPts val="200"/>
              </a:spcBef>
              <a:buClr>
                <a:schemeClr val="dk2"/>
              </a:buClr>
              <a:buSzPts val="1600"/>
              <a:buNone/>
            </a:pPr>
            <a:r>
              <a:rPr lang="en-IN" sz="1600" b="1" i="0" dirty="0">
                <a:solidFill>
                  <a:srgbClr val="414141"/>
                </a:solidFill>
                <a:effectLst/>
                <a:latin typeface="Libre Baskerville" panose="02000000000000000000" pitchFamily="2" charset="0"/>
              </a:rPr>
              <a:t>Note</a:t>
            </a:r>
            <a:r>
              <a:rPr lang="en-IN" sz="1600" b="0" i="0" dirty="0">
                <a:solidFill>
                  <a:srgbClr val="414141"/>
                </a:solidFill>
                <a:effectLst/>
                <a:latin typeface="Libre Baskerville" panose="02000000000000000000" pitchFamily="2" charset="0"/>
              </a:rPr>
              <a:t>: Perturbation using scikit-</a:t>
            </a:r>
            <a:r>
              <a:rPr lang="en-IN" sz="1600" b="0" i="0" dirty="0" err="1">
                <a:solidFill>
                  <a:srgbClr val="414141"/>
                </a:solidFill>
                <a:effectLst/>
                <a:latin typeface="Libre Baskerville" panose="02000000000000000000" pitchFamily="2" charset="0"/>
              </a:rPr>
              <a:t>learn's</a:t>
            </a:r>
            <a:r>
              <a:rPr lang="en-IN" sz="1600" b="0" i="0" dirty="0">
                <a:solidFill>
                  <a:srgbClr val="414141"/>
                </a:solidFill>
                <a:effectLst/>
                <a:latin typeface="Libre Baskerville" panose="02000000000000000000" pitchFamily="2" charset="0"/>
              </a:rPr>
              <a:t> </a:t>
            </a:r>
            <a:r>
              <a:rPr lang="en-IN" sz="1600" b="0" i="1" dirty="0" err="1">
                <a:solidFill>
                  <a:srgbClr val="414141"/>
                </a:solidFill>
                <a:effectLst/>
                <a:latin typeface="Libre Baskerville" panose="02000000000000000000" pitchFamily="2" charset="0"/>
              </a:rPr>
              <a:t>make_pipeline</a:t>
            </a:r>
            <a:r>
              <a:rPr lang="en-IN" sz="1600" b="0" i="0" dirty="0">
                <a:solidFill>
                  <a:srgbClr val="414141"/>
                </a:solidFill>
                <a:effectLst/>
                <a:latin typeface="Libre Baskerville" panose="02000000000000000000" pitchFamily="2" charset="0"/>
              </a:rPr>
              <a:t> algorithm that vectorizes and transforms the data</a:t>
            </a:r>
          </a:p>
          <a:p>
            <a:pPr marL="127000" marR="0" lvl="0" indent="0" algn="l" rtl="0">
              <a:lnSpc>
                <a:spcPct val="150000"/>
              </a:lnSpc>
              <a:spcBef>
                <a:spcPts val="200"/>
              </a:spcBef>
              <a:spcAft>
                <a:spcPts val="0"/>
              </a:spcAft>
              <a:buClr>
                <a:schemeClr val="dk2"/>
              </a:buClr>
              <a:buSzPts val="1600"/>
              <a:buNone/>
            </a:pPr>
            <a:r>
              <a:rPr lang="en-IN" sz="2000" dirty="0">
                <a:solidFill>
                  <a:schemeClr val="dk2"/>
                </a:solidFill>
                <a:latin typeface="Libre Baskerville"/>
                <a:ea typeface="Libre Baskerville"/>
                <a:cs typeface="Libre Baskerville"/>
                <a:sym typeface="Libre Baskerville"/>
              </a:rPr>
              <a:t>☑ </a:t>
            </a:r>
            <a:r>
              <a:rPr lang="en-IN" sz="1700" b="0" i="0" dirty="0">
                <a:solidFill>
                  <a:srgbClr val="414141"/>
                </a:solidFill>
                <a:effectLst/>
                <a:latin typeface="Libre Baskerville" panose="02000000000000000000" pitchFamily="2" charset="0"/>
              </a:rPr>
              <a:t>Create Model Explainer (</a:t>
            </a:r>
            <a:r>
              <a:rPr lang="en-IN" sz="1700" b="0" i="0" dirty="0" err="1">
                <a:solidFill>
                  <a:srgbClr val="414141"/>
                </a:solidFill>
                <a:effectLst/>
                <a:latin typeface="Libre Baskerville" panose="02000000000000000000" pitchFamily="2" charset="0"/>
              </a:rPr>
              <a:t>LIME_explainer</a:t>
            </a:r>
            <a:r>
              <a:rPr lang="en-IN" sz="1700" b="0" i="0" dirty="0">
                <a:solidFill>
                  <a:srgbClr val="414141"/>
                </a:solidFill>
                <a:effectLst/>
                <a:latin typeface="Libre Baskerville" panose="02000000000000000000" pitchFamily="2" charset="0"/>
              </a:rPr>
              <a:t>)</a:t>
            </a:r>
          </a:p>
          <a:p>
            <a:pPr marL="127000" marR="0" lvl="0" indent="0" algn="l" rtl="0">
              <a:lnSpc>
                <a:spcPct val="150000"/>
              </a:lnSpc>
              <a:spcBef>
                <a:spcPts val="200"/>
              </a:spcBef>
              <a:spcAft>
                <a:spcPts val="0"/>
              </a:spcAft>
              <a:buClr>
                <a:schemeClr val="dk2"/>
              </a:buClr>
              <a:buSzPts val="1600"/>
              <a:buNone/>
            </a:pPr>
            <a:r>
              <a:rPr lang="en-IN" sz="2000" dirty="0">
                <a:solidFill>
                  <a:schemeClr val="dk2"/>
                </a:solidFill>
                <a:latin typeface="Libre Baskerville"/>
                <a:ea typeface="Libre Baskerville"/>
                <a:cs typeface="Libre Baskerville"/>
                <a:sym typeface="Libre Baskerville"/>
              </a:rPr>
              <a:t>☑ </a:t>
            </a:r>
            <a:r>
              <a:rPr lang="en-IN" sz="1700" b="0" i="0" dirty="0">
                <a:solidFill>
                  <a:srgbClr val="414141"/>
                </a:solidFill>
                <a:effectLst/>
                <a:latin typeface="Libre Baskerville" panose="02000000000000000000" pitchFamily="2" charset="0"/>
              </a:rPr>
              <a:t>Explain using </a:t>
            </a:r>
            <a:r>
              <a:rPr lang="en-IN" sz="1700" b="0" i="0" dirty="0" err="1">
                <a:solidFill>
                  <a:srgbClr val="414141"/>
                </a:solidFill>
                <a:effectLst/>
                <a:latin typeface="Libre Baskerville" panose="02000000000000000000" pitchFamily="2" charset="0"/>
              </a:rPr>
              <a:t>LIME_explainer</a:t>
            </a:r>
            <a:endParaRPr lang="en-IN" sz="1700" b="0" i="0" dirty="0">
              <a:solidFill>
                <a:srgbClr val="414141"/>
              </a:solidFill>
              <a:effectLst/>
              <a:latin typeface="Libre Baskerville" panose="02000000000000000000" pitchFamily="2" charset="0"/>
            </a:endParaRPr>
          </a:p>
        </p:txBody>
      </p:sp>
      <p:sp>
        <p:nvSpPr>
          <p:cNvPr id="360" name="Google Shape;360;p41"/>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361" name="Google Shape;361;p41"/>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362" name="Google Shape;362;p41"/>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FF"/>
              </a:buClr>
              <a:buSzPts val="3000"/>
              <a:buFont typeface="Libre Baskerville"/>
              <a:buNone/>
            </a:pPr>
            <a:r>
              <a:rPr lang="en" sz="3000" b="1">
                <a:solidFill>
                  <a:srgbClr val="0000FF"/>
                </a:solidFill>
                <a:latin typeface="Libre Baskerville"/>
                <a:ea typeface="Libre Baskerville"/>
                <a:cs typeface="Libre Baskerville"/>
                <a:sym typeface="Libre Baskerville"/>
              </a:rPr>
              <a:t>Hands-on: LIME</a:t>
            </a:r>
            <a:endParaRPr sz="11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5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9">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59">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59">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5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40"/>
          <p:cNvSpPr txBox="1">
            <a:spLocks noGrp="1"/>
          </p:cNvSpPr>
          <p:nvPr>
            <p:ph type="body" idx="1"/>
          </p:nvPr>
        </p:nvSpPr>
        <p:spPr>
          <a:xfrm>
            <a:off x="400050" y="857250"/>
            <a:ext cx="8343900" cy="3943350"/>
          </a:xfrm>
          <a:prstGeom prst="rect">
            <a:avLst/>
          </a:prstGeom>
          <a:noFill/>
          <a:ln>
            <a:noFill/>
          </a:ln>
        </p:spPr>
        <p:txBody>
          <a:bodyPr spcFirstLastPara="1" wrap="square" lIns="68575" tIns="34275" rIns="68575" bIns="34275" anchor="t" anchorCtr="0">
            <a:noAutofit/>
          </a:bodyPr>
          <a:lstStyle/>
          <a:p>
            <a:pPr marL="127000" indent="0">
              <a:lnSpc>
                <a:spcPct val="150000"/>
              </a:lnSpc>
              <a:spcBef>
                <a:spcPts val="200"/>
              </a:spcBef>
              <a:buClr>
                <a:schemeClr val="dk2"/>
              </a:buClr>
              <a:buSzPts val="1600"/>
              <a:buNone/>
            </a:pPr>
            <a:r>
              <a:rPr lang="en-US" sz="2000" dirty="0">
                <a:solidFill>
                  <a:schemeClr val="accent1">
                    <a:lumMod val="40000"/>
                    <a:lumOff val="60000"/>
                  </a:schemeClr>
                </a:solidFill>
                <a:latin typeface="Libre Baskerville" panose="02000000000000000000" pitchFamily="2" charset="0"/>
                <a:ea typeface="Libre Baskerville"/>
                <a:cs typeface="Libre Baskerville"/>
                <a:sym typeface="Libre Baskerville"/>
              </a:rPr>
              <a:t>☑</a:t>
            </a:r>
            <a:r>
              <a:rPr lang="en-US" sz="1700" dirty="0">
                <a:solidFill>
                  <a:schemeClr val="accent1">
                    <a:lumMod val="40000"/>
                    <a:lumOff val="60000"/>
                  </a:schemeClr>
                </a:solidFill>
                <a:latin typeface="Libre Baskerville" panose="02000000000000000000" pitchFamily="2" charset="0"/>
                <a:ea typeface="Libre Baskerville"/>
                <a:cs typeface="Libre Baskerville"/>
                <a:sym typeface="Libre Baskerville"/>
              </a:rPr>
              <a:t> Import libraries, setup the model and load the data</a:t>
            </a:r>
          </a:p>
          <a:p>
            <a:pPr marL="127000" marR="0" lvl="0" indent="0" algn="l" rtl="0">
              <a:lnSpc>
                <a:spcPct val="150000"/>
              </a:lnSpc>
              <a:spcBef>
                <a:spcPts val="200"/>
              </a:spcBef>
              <a:spcAft>
                <a:spcPts val="0"/>
              </a:spcAft>
              <a:buClr>
                <a:schemeClr val="dk2"/>
              </a:buClr>
              <a:buSzPts val="1600"/>
              <a:buNone/>
            </a:pPr>
            <a:r>
              <a:rPr lang="en-IN" sz="2000" dirty="0">
                <a:solidFill>
                  <a:schemeClr val="dk2"/>
                </a:solidFill>
                <a:latin typeface="Libre Baskerville"/>
                <a:ea typeface="Libre Baskerville"/>
                <a:cs typeface="Libre Baskerville"/>
                <a:sym typeface="Libre Baskerville"/>
              </a:rPr>
              <a:t>☑</a:t>
            </a:r>
            <a:r>
              <a:rPr lang="en-IN" sz="1700" dirty="0">
                <a:solidFill>
                  <a:schemeClr val="dk2"/>
                </a:solidFill>
                <a:latin typeface="Libre Baskerville"/>
                <a:ea typeface="Libre Baskerville"/>
                <a:cs typeface="Libre Baskerville"/>
                <a:sym typeface="Libre Baskerville"/>
              </a:rPr>
              <a:t> Install SHAP (pip install </a:t>
            </a:r>
            <a:r>
              <a:rPr lang="en-IN" sz="1700" dirty="0" err="1">
                <a:solidFill>
                  <a:schemeClr val="dk2"/>
                </a:solidFill>
                <a:latin typeface="Libre Baskerville"/>
                <a:ea typeface="Libre Baskerville"/>
                <a:cs typeface="Libre Baskerville"/>
                <a:sym typeface="Libre Baskerville"/>
              </a:rPr>
              <a:t>shap</a:t>
            </a:r>
            <a:r>
              <a:rPr lang="en-IN" sz="1700" dirty="0">
                <a:solidFill>
                  <a:schemeClr val="dk2"/>
                </a:solidFill>
                <a:latin typeface="Libre Baskerville"/>
                <a:ea typeface="Libre Baskerville"/>
                <a:cs typeface="Libre Baskerville"/>
                <a:sym typeface="Libre Baskerville"/>
              </a:rPr>
              <a:t>)</a:t>
            </a:r>
          </a:p>
          <a:p>
            <a:pPr marL="127000" marR="0" lvl="0" indent="0" algn="l" rtl="0">
              <a:lnSpc>
                <a:spcPct val="150000"/>
              </a:lnSpc>
              <a:spcBef>
                <a:spcPts val="200"/>
              </a:spcBef>
              <a:spcAft>
                <a:spcPts val="0"/>
              </a:spcAft>
              <a:buClr>
                <a:schemeClr val="dk2"/>
              </a:buClr>
              <a:buSzPts val="1600"/>
              <a:buNone/>
            </a:pPr>
            <a:r>
              <a:rPr lang="en-IN" sz="2000" dirty="0">
                <a:solidFill>
                  <a:schemeClr val="dk2"/>
                </a:solidFill>
                <a:latin typeface="Libre Baskerville"/>
                <a:ea typeface="Libre Baskerville"/>
                <a:cs typeface="Libre Baskerville"/>
                <a:sym typeface="Libre Baskerville"/>
              </a:rPr>
              <a:t>☑</a:t>
            </a:r>
            <a:r>
              <a:rPr lang="en-IN" sz="1700" dirty="0">
                <a:solidFill>
                  <a:schemeClr val="dk2"/>
                </a:solidFill>
                <a:latin typeface="Libre Baskerville"/>
                <a:ea typeface="Libre Baskerville"/>
                <a:cs typeface="Libre Baskerville"/>
                <a:sym typeface="Libre Baskerville"/>
              </a:rPr>
              <a:t> Pre-processing </a:t>
            </a:r>
          </a:p>
          <a:p>
            <a:pPr marL="127000" marR="0" lvl="0" indent="0" algn="l" rtl="0">
              <a:lnSpc>
                <a:spcPct val="150000"/>
              </a:lnSpc>
              <a:spcBef>
                <a:spcPts val="200"/>
              </a:spcBef>
              <a:spcAft>
                <a:spcPts val="0"/>
              </a:spcAft>
              <a:buClr>
                <a:schemeClr val="dk2"/>
              </a:buClr>
              <a:buSzPts val="1600"/>
              <a:buNone/>
            </a:pPr>
            <a:r>
              <a:rPr lang="en-IN" sz="2000" dirty="0">
                <a:solidFill>
                  <a:schemeClr val="dk2"/>
                </a:solidFill>
                <a:latin typeface="Libre Baskerville"/>
                <a:ea typeface="Libre Baskerville"/>
                <a:cs typeface="Libre Baskerville"/>
                <a:sym typeface="Libre Baskerville"/>
              </a:rPr>
              <a:t>☑</a:t>
            </a:r>
            <a:r>
              <a:rPr lang="en-IN" sz="1700" dirty="0">
                <a:solidFill>
                  <a:schemeClr val="dk2"/>
                </a:solidFill>
                <a:latin typeface="Libre Baskerville"/>
                <a:ea typeface="Libre Baskerville"/>
                <a:cs typeface="Libre Baskerville"/>
                <a:sym typeface="Libre Baskerville"/>
              </a:rPr>
              <a:t> Split train-test data and create the model</a:t>
            </a:r>
          </a:p>
          <a:p>
            <a:pPr marL="127000" marR="0" lvl="0" indent="0" algn="l" rtl="0">
              <a:lnSpc>
                <a:spcPct val="150000"/>
              </a:lnSpc>
              <a:spcBef>
                <a:spcPts val="200"/>
              </a:spcBef>
              <a:spcAft>
                <a:spcPts val="0"/>
              </a:spcAft>
              <a:buClr>
                <a:schemeClr val="dk2"/>
              </a:buClr>
              <a:buSzPts val="1600"/>
              <a:buNone/>
            </a:pPr>
            <a:r>
              <a:rPr lang="en-IN" sz="2000" dirty="0">
                <a:solidFill>
                  <a:schemeClr val="dk2"/>
                </a:solidFill>
                <a:latin typeface="Libre Baskerville"/>
                <a:ea typeface="Libre Baskerville"/>
                <a:cs typeface="Libre Baskerville"/>
                <a:sym typeface="Libre Baskerville"/>
              </a:rPr>
              <a:t>☑</a:t>
            </a:r>
            <a:r>
              <a:rPr lang="en-IN" sz="1700" dirty="0">
                <a:solidFill>
                  <a:schemeClr val="dk2"/>
                </a:solidFill>
                <a:latin typeface="Libre Baskerville"/>
                <a:ea typeface="Libre Baskerville"/>
                <a:cs typeface="Libre Baskerville"/>
                <a:sym typeface="Libre Baskerville"/>
              </a:rPr>
              <a:t> Create </a:t>
            </a:r>
            <a:r>
              <a:rPr lang="en-IN" sz="1700" dirty="0" err="1">
                <a:solidFill>
                  <a:schemeClr val="dk2"/>
                </a:solidFill>
                <a:latin typeface="Libre Baskerville"/>
                <a:ea typeface="Libre Baskerville"/>
                <a:cs typeface="Libre Baskerville"/>
                <a:sym typeface="Libre Baskerville"/>
              </a:rPr>
              <a:t>SHAP_explainer</a:t>
            </a:r>
            <a:r>
              <a:rPr lang="en-IN" sz="1700" dirty="0">
                <a:solidFill>
                  <a:schemeClr val="dk2"/>
                </a:solidFill>
                <a:latin typeface="Libre Baskerville"/>
                <a:ea typeface="Libre Baskerville"/>
                <a:cs typeface="Libre Baskerville"/>
                <a:sym typeface="Libre Baskerville"/>
              </a:rPr>
              <a:t> and calculate the </a:t>
            </a:r>
            <a:r>
              <a:rPr lang="en-IN" sz="1700" dirty="0" err="1">
                <a:solidFill>
                  <a:schemeClr val="dk2"/>
                </a:solidFill>
                <a:latin typeface="Libre Baskerville"/>
                <a:ea typeface="Libre Baskerville"/>
                <a:cs typeface="Libre Baskerville"/>
                <a:sym typeface="Libre Baskerville"/>
              </a:rPr>
              <a:t>shap</a:t>
            </a:r>
            <a:r>
              <a:rPr lang="en-IN" sz="1700" dirty="0">
                <a:solidFill>
                  <a:schemeClr val="dk2"/>
                </a:solidFill>
                <a:latin typeface="Libre Baskerville"/>
                <a:ea typeface="Libre Baskerville"/>
                <a:cs typeface="Libre Baskerville"/>
                <a:sym typeface="Libre Baskerville"/>
              </a:rPr>
              <a:t> values</a:t>
            </a:r>
          </a:p>
          <a:p>
            <a:pPr marL="584200" lvl="1" indent="0">
              <a:lnSpc>
                <a:spcPct val="150000"/>
              </a:lnSpc>
              <a:spcBef>
                <a:spcPts val="200"/>
              </a:spcBef>
              <a:buClr>
                <a:schemeClr val="dk2"/>
              </a:buClr>
              <a:buSzPts val="1600"/>
              <a:buNone/>
            </a:pPr>
            <a:r>
              <a:rPr lang="en-IN" sz="1700" dirty="0">
                <a:solidFill>
                  <a:schemeClr val="dk2"/>
                </a:solidFill>
                <a:latin typeface="Libre Baskerville"/>
                <a:ea typeface="Libre Baskerville"/>
                <a:cs typeface="Libre Baskerville"/>
                <a:sym typeface="Libre Baskerville"/>
              </a:rPr>
              <a:t>Note: Attribution/perturbation using scikit-</a:t>
            </a:r>
            <a:r>
              <a:rPr lang="en-IN" sz="1700" dirty="0" err="1">
                <a:solidFill>
                  <a:schemeClr val="dk2"/>
                </a:solidFill>
                <a:latin typeface="Libre Baskerville"/>
                <a:ea typeface="Libre Baskerville"/>
                <a:cs typeface="Libre Baskerville"/>
                <a:sym typeface="Libre Baskerville"/>
              </a:rPr>
              <a:t>learn's</a:t>
            </a:r>
            <a:r>
              <a:rPr lang="en-IN" sz="1700" dirty="0">
                <a:solidFill>
                  <a:schemeClr val="dk2"/>
                </a:solidFill>
                <a:latin typeface="Libre Baskerville"/>
                <a:ea typeface="Libre Baskerville"/>
                <a:cs typeface="Libre Baskerville"/>
                <a:sym typeface="Libre Baskerville"/>
              </a:rPr>
              <a:t> </a:t>
            </a:r>
            <a:r>
              <a:rPr lang="en-IN" sz="1700" dirty="0" err="1">
                <a:solidFill>
                  <a:schemeClr val="dk2"/>
                </a:solidFill>
                <a:latin typeface="Libre Baskerville"/>
                <a:ea typeface="Libre Baskerville"/>
                <a:cs typeface="Libre Baskerville"/>
                <a:sym typeface="Libre Baskerville"/>
              </a:rPr>
              <a:t>make_pipeline</a:t>
            </a:r>
            <a:r>
              <a:rPr lang="en-IN" sz="1700" dirty="0">
                <a:solidFill>
                  <a:schemeClr val="dk2"/>
                </a:solidFill>
                <a:latin typeface="Libre Baskerville"/>
                <a:ea typeface="Libre Baskerville"/>
                <a:cs typeface="Libre Baskerville"/>
                <a:sym typeface="Libre Baskerville"/>
              </a:rPr>
              <a:t> algorithm that vectorizes and transforms the data</a:t>
            </a:r>
          </a:p>
          <a:p>
            <a:pPr marL="127000" marR="0" lvl="0" indent="0" algn="l" rtl="0">
              <a:lnSpc>
                <a:spcPct val="150000"/>
              </a:lnSpc>
              <a:spcBef>
                <a:spcPts val="200"/>
              </a:spcBef>
              <a:spcAft>
                <a:spcPts val="0"/>
              </a:spcAft>
              <a:buClr>
                <a:schemeClr val="dk2"/>
              </a:buClr>
              <a:buSzPts val="1600"/>
              <a:buNone/>
            </a:pPr>
            <a:r>
              <a:rPr lang="en-IN" sz="2000" dirty="0">
                <a:solidFill>
                  <a:schemeClr val="dk2"/>
                </a:solidFill>
                <a:latin typeface="Libre Baskerville"/>
                <a:ea typeface="Libre Baskerville"/>
                <a:cs typeface="Libre Baskerville"/>
                <a:sym typeface="Libre Baskerville"/>
              </a:rPr>
              <a:t>☑</a:t>
            </a:r>
            <a:r>
              <a:rPr lang="en-IN" sz="1700" dirty="0">
                <a:solidFill>
                  <a:schemeClr val="dk2"/>
                </a:solidFill>
                <a:latin typeface="Libre Baskerville"/>
                <a:ea typeface="Libre Baskerville"/>
                <a:cs typeface="Libre Baskerville"/>
                <a:sym typeface="Libre Baskerville"/>
              </a:rPr>
              <a:t> Interpret Global Feature Importance</a:t>
            </a:r>
          </a:p>
          <a:p>
            <a:pPr marL="127000" marR="0" lvl="0" indent="0" algn="l" rtl="0">
              <a:lnSpc>
                <a:spcPct val="150000"/>
              </a:lnSpc>
              <a:spcBef>
                <a:spcPts val="0"/>
              </a:spcBef>
              <a:spcAft>
                <a:spcPts val="0"/>
              </a:spcAft>
              <a:buClr>
                <a:schemeClr val="dk2"/>
              </a:buClr>
              <a:buSzPts val="1600"/>
              <a:buNone/>
            </a:pPr>
            <a:r>
              <a:rPr lang="en-IN" sz="2000" dirty="0">
                <a:solidFill>
                  <a:schemeClr val="dk2"/>
                </a:solidFill>
                <a:latin typeface="Libre Baskerville"/>
                <a:ea typeface="Libre Baskerville"/>
                <a:cs typeface="Libre Baskerville"/>
                <a:sym typeface="Libre Baskerville"/>
              </a:rPr>
              <a:t>☑</a:t>
            </a:r>
            <a:r>
              <a:rPr lang="en-IN" sz="1700" dirty="0">
                <a:solidFill>
                  <a:schemeClr val="dk2"/>
                </a:solidFill>
                <a:latin typeface="Libre Baskerville"/>
                <a:ea typeface="Libre Baskerville"/>
                <a:cs typeface="Libre Baskerville"/>
                <a:sym typeface="Libre Baskerville"/>
              </a:rPr>
              <a:t> Interpret Local Feature Importance</a:t>
            </a:r>
            <a:endParaRPr sz="1700" dirty="0">
              <a:solidFill>
                <a:schemeClr val="dk2"/>
              </a:solidFill>
              <a:latin typeface="Libre Baskerville"/>
              <a:ea typeface="Libre Baskerville"/>
              <a:cs typeface="Libre Baskerville"/>
              <a:sym typeface="Libre Baskerville"/>
            </a:endParaRPr>
          </a:p>
        </p:txBody>
      </p:sp>
      <p:sp>
        <p:nvSpPr>
          <p:cNvPr id="351" name="Google Shape;351;p40"/>
          <p:cNvSpPr txBox="1"/>
          <p:nvPr/>
        </p:nvSpPr>
        <p:spPr>
          <a:xfrm>
            <a:off x="285750" y="123825"/>
            <a:ext cx="7715250" cy="619125"/>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352" name="Google Shape;352;p40"/>
          <p:cNvSpPr txBox="1"/>
          <p:nvPr/>
        </p:nvSpPr>
        <p:spPr>
          <a:xfrm>
            <a:off x="400050" y="123825"/>
            <a:ext cx="8343900" cy="619125"/>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353" name="Google Shape;353;p40"/>
          <p:cNvSpPr txBox="1"/>
          <p:nvPr/>
        </p:nvSpPr>
        <p:spPr>
          <a:xfrm>
            <a:off x="1314450" y="196453"/>
            <a:ext cx="6572250" cy="51435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FF"/>
              </a:buClr>
              <a:buSzPts val="3000"/>
              <a:buFont typeface="Libre Baskerville"/>
              <a:buNone/>
            </a:pPr>
            <a:r>
              <a:rPr lang="en" sz="3000" b="1">
                <a:solidFill>
                  <a:srgbClr val="0000FF"/>
                </a:solidFill>
                <a:latin typeface="Libre Baskerville"/>
                <a:ea typeface="Libre Baskerville"/>
                <a:cs typeface="Libre Baskerville"/>
                <a:sym typeface="Libre Baskerville"/>
              </a:rPr>
              <a:t>Hands-on: SHAP</a:t>
            </a:r>
            <a:endParaRPr sz="11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5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5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50">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50">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50">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5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0"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42"/>
          <p:cNvSpPr txBox="1">
            <a:spLocks noGrp="1"/>
          </p:cNvSpPr>
          <p:nvPr>
            <p:ph type="ctrTitle" idx="4294967295"/>
          </p:nvPr>
        </p:nvSpPr>
        <p:spPr>
          <a:xfrm>
            <a:off x="729450" y="1322450"/>
            <a:ext cx="7688100" cy="1664700"/>
          </a:xfrm>
          <a:prstGeom prst="rect">
            <a:avLst/>
          </a:prstGeom>
          <a:noFill/>
          <a:ln>
            <a:noFill/>
          </a:ln>
        </p:spPr>
        <p:txBody>
          <a:bodyPr spcFirstLastPara="1" wrap="square" lIns="68575" tIns="34275" rIns="68575" bIns="68575" anchor="ctr" anchorCtr="0">
            <a:noAutofit/>
          </a:bodyPr>
          <a:lstStyle/>
          <a:p>
            <a:pPr marL="0" lvl="0" indent="0" algn="ctr" rtl="0">
              <a:lnSpc>
                <a:spcPct val="100000"/>
              </a:lnSpc>
              <a:spcBef>
                <a:spcPts val="0"/>
              </a:spcBef>
              <a:spcAft>
                <a:spcPts val="0"/>
              </a:spcAft>
              <a:buClr>
                <a:srgbClr val="FFFFFF"/>
              </a:buClr>
              <a:buSzPts val="3000"/>
              <a:buFont typeface="Libre Franklin"/>
              <a:buNone/>
            </a:pPr>
            <a:r>
              <a:rPr lang="en" sz="3000" b="0" i="0" u="none">
                <a:solidFill>
                  <a:srgbClr val="FFFFFF"/>
                </a:solidFill>
                <a:latin typeface="Libre Franklin"/>
                <a:ea typeface="Libre Franklin"/>
                <a:cs typeface="Libre Franklin"/>
                <a:sym typeface="Libre Franklin"/>
              </a:rPr>
              <a:t> </a:t>
            </a:r>
            <a:endParaRPr/>
          </a:p>
        </p:txBody>
      </p:sp>
      <p:sp>
        <p:nvSpPr>
          <p:cNvPr id="369" name="Google Shape;369;p42"/>
          <p:cNvSpPr txBox="1">
            <a:spLocks noGrp="1"/>
          </p:cNvSpPr>
          <p:nvPr>
            <p:ph type="subTitle" idx="4294967295"/>
          </p:nvPr>
        </p:nvSpPr>
        <p:spPr>
          <a:xfrm>
            <a:off x="729627" y="3172900"/>
            <a:ext cx="7688100" cy="541200"/>
          </a:xfrm>
          <a:prstGeom prst="rect">
            <a:avLst/>
          </a:prstGeom>
          <a:noFill/>
          <a:ln>
            <a:noFill/>
          </a:ln>
        </p:spPr>
        <p:txBody>
          <a:bodyPr spcFirstLastPara="1" wrap="square" lIns="68575" tIns="34275" rIns="68575" bIns="34275" anchor="t" anchorCtr="0">
            <a:noAutofit/>
          </a:bodyPr>
          <a:lstStyle/>
          <a:p>
            <a:pPr marL="0" lvl="0" indent="0" algn="ctr" rtl="0">
              <a:lnSpc>
                <a:spcPct val="100000"/>
              </a:lnSpc>
              <a:spcBef>
                <a:spcPts val="0"/>
              </a:spcBef>
              <a:spcAft>
                <a:spcPts val="0"/>
              </a:spcAft>
              <a:buSzPts val="1700"/>
              <a:buNone/>
            </a:pPr>
            <a:r>
              <a:rPr lang="en" sz="2000" b="0" i="0" u="none">
                <a:solidFill>
                  <a:schemeClr val="dk2"/>
                </a:solidFill>
                <a:latin typeface="Libre Baskerville"/>
                <a:ea typeface="Libre Baskerville"/>
                <a:cs typeface="Libre Baskerville"/>
                <a:sym typeface="Libre Baskerville"/>
              </a:rPr>
              <a:t> </a:t>
            </a:r>
            <a:endParaRPr/>
          </a:p>
        </p:txBody>
      </p:sp>
      <p:sp>
        <p:nvSpPr>
          <p:cNvPr id="370" name="Google Shape;370;p42"/>
          <p:cNvSpPr txBox="1"/>
          <p:nvPr/>
        </p:nvSpPr>
        <p:spPr>
          <a:xfrm>
            <a:off x="1746646" y="2588419"/>
            <a:ext cx="5772150" cy="391715"/>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2100"/>
              <a:buFont typeface="Quattrocento Sans"/>
              <a:buNone/>
            </a:pPr>
            <a:r>
              <a:rPr lang="en" sz="2100" b="1" i="0" u="none">
                <a:solidFill>
                  <a:schemeClr val="dk1"/>
                </a:solidFill>
                <a:latin typeface="Quattrocento Sans"/>
                <a:ea typeface="Quattrocento Sans"/>
                <a:cs typeface="Quattrocento Sans"/>
                <a:sym typeface="Quattrocento Sans"/>
              </a:rPr>
              <a:t> </a:t>
            </a:r>
            <a:endParaRPr sz="1100"/>
          </a:p>
        </p:txBody>
      </p:sp>
      <p:sp>
        <p:nvSpPr>
          <p:cNvPr id="371" name="Google Shape;371;p42"/>
          <p:cNvSpPr txBox="1"/>
          <p:nvPr/>
        </p:nvSpPr>
        <p:spPr>
          <a:xfrm>
            <a:off x="1600200" y="4514850"/>
            <a:ext cx="1485900" cy="300038"/>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372" name="Google Shape;372;p42"/>
          <p:cNvSpPr txBox="1"/>
          <p:nvPr/>
        </p:nvSpPr>
        <p:spPr>
          <a:xfrm>
            <a:off x="3889772" y="4510088"/>
            <a:ext cx="1485900" cy="300038"/>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373" name="Google Shape;373;p42"/>
          <p:cNvSpPr txBox="1"/>
          <p:nvPr/>
        </p:nvSpPr>
        <p:spPr>
          <a:xfrm>
            <a:off x="1411700" y="1445275"/>
            <a:ext cx="63147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b="1" dirty="0">
                <a:solidFill>
                  <a:srgbClr val="C00000"/>
                </a:solidFill>
                <a:latin typeface="Libre Baskerville"/>
                <a:ea typeface="Libre Baskerville"/>
                <a:cs typeface="Libre Baskerville"/>
                <a:sym typeface="Libre Baskerville"/>
              </a:rPr>
              <a:t>Cluster based Explainability</a:t>
            </a:r>
            <a:endParaRPr sz="11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43"/>
          <p:cNvSpPr txBox="1">
            <a:spLocks noGrp="1"/>
          </p:cNvSpPr>
          <p:nvPr>
            <p:ph type="body" idx="1"/>
          </p:nvPr>
        </p:nvSpPr>
        <p:spPr>
          <a:xfrm>
            <a:off x="400050" y="857250"/>
            <a:ext cx="8343900" cy="3943350"/>
          </a:xfrm>
          <a:prstGeom prst="rect">
            <a:avLst/>
          </a:prstGeom>
          <a:noFill/>
          <a:ln>
            <a:noFill/>
          </a:ln>
        </p:spPr>
        <p:txBody>
          <a:bodyPr spcFirstLastPara="1" wrap="square" lIns="68575" tIns="34275" rIns="68575" bIns="34275" anchor="t" anchorCtr="0">
            <a:noAutofit/>
          </a:bodyPr>
          <a:lstStyle/>
          <a:p>
            <a:pPr marL="203200" marR="0" lvl="0" indent="0" algn="l" rtl="0">
              <a:lnSpc>
                <a:spcPct val="150000"/>
              </a:lnSpc>
              <a:spcBef>
                <a:spcPts val="200"/>
              </a:spcBef>
              <a:spcAft>
                <a:spcPts val="0"/>
              </a:spcAft>
              <a:buNone/>
            </a:pPr>
            <a:r>
              <a:rPr lang="en"/>
              <a:t> </a:t>
            </a:r>
            <a:endParaRPr/>
          </a:p>
        </p:txBody>
      </p:sp>
      <p:sp>
        <p:nvSpPr>
          <p:cNvPr id="380" name="Google Shape;380;p43"/>
          <p:cNvSpPr txBox="1">
            <a:spLocks noGrp="1"/>
          </p:cNvSpPr>
          <p:nvPr>
            <p:ph type="title"/>
          </p:nvPr>
        </p:nvSpPr>
        <p:spPr>
          <a:xfrm>
            <a:off x="914400" y="205978"/>
            <a:ext cx="7772400" cy="85725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381" name="Google Shape;381;p43"/>
          <p:cNvSpPr txBox="1"/>
          <p:nvPr/>
        </p:nvSpPr>
        <p:spPr>
          <a:xfrm>
            <a:off x="285750" y="123825"/>
            <a:ext cx="7715250" cy="619125"/>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382" name="Google Shape;382;p43"/>
          <p:cNvSpPr txBox="1"/>
          <p:nvPr/>
        </p:nvSpPr>
        <p:spPr>
          <a:xfrm>
            <a:off x="400050" y="123825"/>
            <a:ext cx="8343900" cy="619125"/>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383" name="Google Shape;383;p43"/>
          <p:cNvSpPr txBox="1"/>
          <p:nvPr/>
        </p:nvSpPr>
        <p:spPr>
          <a:xfrm>
            <a:off x="1314450" y="196453"/>
            <a:ext cx="6572250" cy="51435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lvl="0" indent="0" algn="ctr" rtl="0">
              <a:spcBef>
                <a:spcPts val="0"/>
              </a:spcBef>
              <a:spcAft>
                <a:spcPts val="0"/>
              </a:spcAft>
              <a:buNone/>
            </a:pPr>
            <a:r>
              <a:rPr lang="en" sz="3000" b="1">
                <a:solidFill>
                  <a:srgbClr val="C00000"/>
                </a:solidFill>
                <a:latin typeface="Libre Baskerville"/>
                <a:ea typeface="Libre Baskerville"/>
                <a:cs typeface="Libre Baskerville"/>
                <a:sym typeface="Libre Baskerville"/>
              </a:rPr>
              <a:t>Cluster based Explainability</a:t>
            </a:r>
            <a:endParaRPr sz="1100"/>
          </a:p>
        </p:txBody>
      </p:sp>
      <p:pic>
        <p:nvPicPr>
          <p:cNvPr id="3" name="Picture 2" descr="Text&#10;&#10;Description automatically generated">
            <a:extLst>
              <a:ext uri="{FF2B5EF4-FFF2-40B4-BE49-F238E27FC236}">
                <a16:creationId xmlns:a16="http://schemas.microsoft.com/office/drawing/2014/main" id="{73B1E0A4-34DF-85E6-BE6B-7979C1843FE0}"/>
              </a:ext>
            </a:extLst>
          </p:cNvPr>
          <p:cNvPicPr>
            <a:picLocks noChangeAspect="1"/>
          </p:cNvPicPr>
          <p:nvPr/>
        </p:nvPicPr>
        <p:blipFill>
          <a:blip r:embed="rId3"/>
          <a:stretch>
            <a:fillRect/>
          </a:stretch>
        </p:blipFill>
        <p:spPr>
          <a:xfrm>
            <a:off x="1423035" y="874079"/>
            <a:ext cx="6355080" cy="4115671"/>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4"/>
          <p:cNvSpPr txBox="1">
            <a:spLocks noGrp="1"/>
          </p:cNvSpPr>
          <p:nvPr>
            <p:ph type="body" idx="1"/>
          </p:nvPr>
        </p:nvSpPr>
        <p:spPr>
          <a:xfrm>
            <a:off x="400050" y="857250"/>
            <a:ext cx="8423910" cy="3943200"/>
          </a:xfrm>
          <a:prstGeom prst="rect">
            <a:avLst/>
          </a:prstGeom>
          <a:noFill/>
          <a:ln>
            <a:noFill/>
          </a:ln>
        </p:spPr>
        <p:txBody>
          <a:bodyPr spcFirstLastPara="1" wrap="square" lIns="68575" tIns="34275" rIns="68575" bIns="34275" anchor="t" anchorCtr="0">
            <a:noAutofit/>
          </a:bodyPr>
          <a:lstStyle/>
          <a:p>
            <a:pPr marL="0" lvl="0" indent="0" algn="just" rtl="0">
              <a:lnSpc>
                <a:spcPct val="150000"/>
              </a:lnSpc>
              <a:spcBef>
                <a:spcPts val="0"/>
              </a:spcBef>
              <a:spcAft>
                <a:spcPts val="0"/>
              </a:spcAft>
              <a:buClr>
                <a:schemeClr val="dk1"/>
              </a:buClr>
              <a:buSzPts val="1700"/>
              <a:buFont typeface="Arial"/>
              <a:buNone/>
            </a:pPr>
            <a:r>
              <a:rPr lang="en-IN" sz="1500" dirty="0">
                <a:latin typeface="Libre Baskerville"/>
                <a:ea typeface="Libre Baskerville"/>
                <a:cs typeface="Libre Baskerville"/>
                <a:sym typeface="Libre Baskerville"/>
              </a:rPr>
              <a:t> </a:t>
            </a:r>
            <a:endParaRPr sz="1500" dirty="0">
              <a:latin typeface="Libre Baskerville"/>
              <a:ea typeface="Libre Baskerville"/>
              <a:cs typeface="Libre Baskerville"/>
              <a:sym typeface="Libre Baskerville"/>
            </a:endParaRPr>
          </a:p>
        </p:txBody>
      </p:sp>
      <p:sp>
        <p:nvSpPr>
          <p:cNvPr id="393" name="Google Shape;393;p44"/>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394" name="Google Shape;394;p44"/>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395" name="Google Shape;395;p44"/>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lvl="0" indent="0" algn="ctr" rtl="0">
              <a:spcBef>
                <a:spcPts val="0"/>
              </a:spcBef>
              <a:spcAft>
                <a:spcPts val="0"/>
              </a:spcAft>
              <a:buNone/>
            </a:pPr>
            <a:r>
              <a:rPr lang="en" sz="3000" b="1">
                <a:solidFill>
                  <a:srgbClr val="C00000"/>
                </a:solidFill>
                <a:latin typeface="Libre Baskerville"/>
                <a:ea typeface="Libre Baskerville"/>
                <a:cs typeface="Libre Baskerville"/>
                <a:sym typeface="Libre Baskerville"/>
              </a:rPr>
              <a:t>Cluster based Explainability</a:t>
            </a:r>
            <a:endParaRPr sz="1100"/>
          </a:p>
        </p:txBody>
      </p:sp>
      <p:pic>
        <p:nvPicPr>
          <p:cNvPr id="5" name="Picture 4" descr="Diagram&#10;&#10;Description automatically generated">
            <a:extLst>
              <a:ext uri="{FF2B5EF4-FFF2-40B4-BE49-F238E27FC236}">
                <a16:creationId xmlns:a16="http://schemas.microsoft.com/office/drawing/2014/main" id="{0B10A623-8496-B159-CD87-E51B9DE46AF9}"/>
              </a:ext>
            </a:extLst>
          </p:cNvPr>
          <p:cNvPicPr>
            <a:picLocks noChangeAspect="1"/>
          </p:cNvPicPr>
          <p:nvPr/>
        </p:nvPicPr>
        <p:blipFill>
          <a:blip r:embed="rId3"/>
          <a:stretch>
            <a:fillRect/>
          </a:stretch>
        </p:blipFill>
        <p:spPr>
          <a:xfrm>
            <a:off x="2502863" y="922213"/>
            <a:ext cx="4138269" cy="3613986"/>
          </a:xfrm>
          <a:prstGeom prst="rect">
            <a:avLst/>
          </a:prstGeom>
        </p:spPr>
      </p:pic>
      <p:sp>
        <p:nvSpPr>
          <p:cNvPr id="11" name="Google Shape;406;p45">
            <a:extLst>
              <a:ext uri="{FF2B5EF4-FFF2-40B4-BE49-F238E27FC236}">
                <a16:creationId xmlns:a16="http://schemas.microsoft.com/office/drawing/2014/main" id="{1A664D2B-7AFC-260B-6FD5-03C70635BB87}"/>
              </a:ext>
            </a:extLst>
          </p:cNvPr>
          <p:cNvSpPr txBox="1"/>
          <p:nvPr/>
        </p:nvSpPr>
        <p:spPr>
          <a:xfrm>
            <a:off x="1685646" y="4650424"/>
            <a:ext cx="5852717" cy="300052"/>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500" dirty="0">
                <a:solidFill>
                  <a:srgbClr val="000099"/>
                </a:solidFill>
                <a:latin typeface="Libre Baskerville" panose="02000000000000000000" pitchFamily="2" charset="0"/>
                <a:sym typeface="Arial"/>
              </a:rPr>
              <a:t>Figure </a:t>
            </a:r>
            <a:r>
              <a:rPr lang="en" sz="1500" dirty="0">
                <a:solidFill>
                  <a:srgbClr val="000099"/>
                </a:solidFill>
                <a:latin typeface="Libre Baskerville" panose="02000000000000000000" pitchFamily="2" charset="0"/>
              </a:rPr>
              <a:t>5</a:t>
            </a:r>
            <a:r>
              <a:rPr lang="en" sz="1500" dirty="0">
                <a:solidFill>
                  <a:schemeClr val="dk1"/>
                </a:solidFill>
                <a:latin typeface="Libre Baskerville" panose="02000000000000000000" pitchFamily="2" charset="0"/>
                <a:sym typeface="Arial"/>
              </a:rPr>
              <a:t>: Core hypothesis of Cluster-based Explainability</a:t>
            </a:r>
            <a:endParaRPr sz="1100" dirty="0">
              <a:latin typeface="Libre Baskerville" panose="02000000000000000000" pitchFamily="2"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44"/>
          <p:cNvSpPr txBox="1">
            <a:spLocks noGrp="1"/>
          </p:cNvSpPr>
          <p:nvPr>
            <p:ph type="body" idx="1"/>
          </p:nvPr>
        </p:nvSpPr>
        <p:spPr>
          <a:xfrm>
            <a:off x="400050" y="857250"/>
            <a:ext cx="8423910" cy="3943200"/>
          </a:xfrm>
          <a:prstGeom prst="rect">
            <a:avLst/>
          </a:prstGeom>
          <a:noFill/>
          <a:ln>
            <a:noFill/>
          </a:ln>
        </p:spPr>
        <p:txBody>
          <a:bodyPr spcFirstLastPara="1" wrap="square" lIns="68575" tIns="34275" rIns="68575" bIns="34275" anchor="t" anchorCtr="0">
            <a:noAutofit/>
          </a:bodyPr>
          <a:lstStyle/>
          <a:p>
            <a:pPr marL="0" lvl="0" indent="0" algn="just" rtl="0">
              <a:lnSpc>
                <a:spcPct val="150000"/>
              </a:lnSpc>
              <a:spcBef>
                <a:spcPts val="0"/>
              </a:spcBef>
              <a:spcAft>
                <a:spcPts val="0"/>
              </a:spcAft>
              <a:buClr>
                <a:schemeClr val="dk1"/>
              </a:buClr>
              <a:buSzPts val="1700"/>
              <a:buFont typeface="Arial"/>
              <a:buNone/>
            </a:pPr>
            <a:r>
              <a:rPr lang="en" sz="1500" dirty="0">
                <a:latin typeface="Libre Baskerville"/>
                <a:ea typeface="Libre Baskerville"/>
                <a:cs typeface="Libre Baskerville"/>
                <a:sym typeface="Libre Baskerville"/>
              </a:rPr>
              <a:t>Proposed Explainability technique [9] to explain the trained model’s predictions:</a:t>
            </a:r>
            <a:endParaRPr lang="en-US" sz="1500" dirty="0">
              <a:latin typeface="Libre Baskerville"/>
              <a:ea typeface="Libre Baskerville"/>
              <a:cs typeface="Libre Baskerville"/>
              <a:sym typeface="Libre Baskerville"/>
            </a:endParaRPr>
          </a:p>
          <a:p>
            <a:pPr marL="0" lvl="0" indent="0" algn="just" rtl="0">
              <a:lnSpc>
                <a:spcPct val="150000"/>
              </a:lnSpc>
              <a:spcBef>
                <a:spcPts val="300"/>
              </a:spcBef>
              <a:spcAft>
                <a:spcPts val="0"/>
              </a:spcAft>
              <a:buClr>
                <a:schemeClr val="dk1"/>
              </a:buClr>
              <a:buSzPts val="1700"/>
              <a:buFont typeface="Arial"/>
              <a:buNone/>
            </a:pPr>
            <a:r>
              <a:rPr lang="en" sz="1500" dirty="0">
                <a:latin typeface="Libre Baskerville"/>
                <a:ea typeface="Libre Baskerville"/>
                <a:cs typeface="Libre Baskerville"/>
                <a:sym typeface="Libre Baskerville"/>
              </a:rPr>
              <a:t>➵ </a:t>
            </a:r>
            <a:r>
              <a:rPr lang="en-US" sz="1500" dirty="0">
                <a:latin typeface="Libre Baskerville"/>
                <a:ea typeface="Libre Baskerville"/>
                <a:cs typeface="Libre Baskerville"/>
                <a:sym typeface="Libre Baskerville"/>
              </a:rPr>
              <a:t>Compute principal components (</a:t>
            </a:r>
            <a:r>
              <a:rPr lang="en-US" sz="1500" i="1" dirty="0">
                <a:latin typeface="Libre Baskerville"/>
                <a:ea typeface="Libre Baskerville"/>
                <a:cs typeface="Libre Baskerville"/>
                <a:sym typeface="Libre Baskerville"/>
              </a:rPr>
              <a:t>x</a:t>
            </a:r>
            <a:r>
              <a:rPr lang="en-US" sz="1500" i="1" baseline="-25000" dirty="0">
                <a:latin typeface="Libre Baskerville"/>
                <a:ea typeface="Libre Baskerville"/>
                <a:cs typeface="Libre Baskerville"/>
                <a:sym typeface="Libre Baskerville"/>
              </a:rPr>
              <a:t>i</a:t>
            </a:r>
            <a:r>
              <a:rPr lang="en-US" sz="1500" dirty="0">
                <a:latin typeface="Libre Baskerville"/>
                <a:ea typeface="Libre Baskerville"/>
                <a:cs typeface="Libre Baskerville"/>
                <a:sym typeface="Libre Baskerville"/>
              </a:rPr>
              <a:t>, </a:t>
            </a:r>
            <a:r>
              <a:rPr lang="en-US" sz="1500" i="1" dirty="0" err="1">
                <a:latin typeface="Libre Baskerville"/>
                <a:ea typeface="Libre Baskerville"/>
                <a:cs typeface="Libre Baskerville"/>
                <a:sym typeface="Libre Baskerville"/>
              </a:rPr>
              <a:t>y</a:t>
            </a:r>
            <a:r>
              <a:rPr lang="en-US" sz="1500" i="1" baseline="-25000" dirty="0" err="1">
                <a:latin typeface="Libre Baskerville"/>
                <a:ea typeface="Libre Baskerville"/>
                <a:cs typeface="Libre Baskerville"/>
                <a:sym typeface="Libre Baskerville"/>
              </a:rPr>
              <a:t>i</a:t>
            </a:r>
            <a:r>
              <a:rPr lang="en-US" sz="1500" dirty="0">
                <a:latin typeface="Libre Baskerville"/>
                <a:ea typeface="Libre Baskerville"/>
                <a:cs typeface="Libre Baskerville"/>
                <a:sym typeface="Libre Baskerville"/>
              </a:rPr>
              <a:t>, </a:t>
            </a:r>
            <a:r>
              <a:rPr lang="en-US" sz="1500" i="1" dirty="0">
                <a:latin typeface="Libre Baskerville"/>
                <a:ea typeface="Libre Baskerville"/>
                <a:cs typeface="Libre Baskerville"/>
                <a:sym typeface="Libre Baskerville"/>
              </a:rPr>
              <a:t>z</a:t>
            </a:r>
            <a:r>
              <a:rPr lang="en-US" sz="1500" i="1" baseline="-25000" dirty="0">
                <a:latin typeface="Libre Baskerville"/>
                <a:ea typeface="Libre Baskerville"/>
                <a:cs typeface="Libre Baskerville"/>
                <a:sym typeface="Libre Baskerville"/>
              </a:rPr>
              <a:t>i</a:t>
            </a:r>
            <a:r>
              <a:rPr lang="en-US" sz="1500" dirty="0">
                <a:latin typeface="Libre Baskerville"/>
                <a:ea typeface="Libre Baskerville"/>
                <a:cs typeface="Libre Baskerville"/>
                <a:sym typeface="Libre Baskerville"/>
              </a:rPr>
              <a:t>) of the last layer’s embedding for class </a:t>
            </a:r>
            <a:r>
              <a:rPr lang="en-US" sz="1500" i="1" dirty="0" err="1">
                <a:latin typeface="Libre Baskerville"/>
                <a:ea typeface="Libre Baskerville"/>
                <a:cs typeface="Libre Baskerville"/>
                <a:sym typeface="Libre Baskerville"/>
              </a:rPr>
              <a:t>i</a:t>
            </a:r>
            <a:r>
              <a:rPr lang="en-US" sz="1500" dirty="0">
                <a:latin typeface="Libre Baskerville"/>
                <a:ea typeface="Libre Baskerville"/>
                <a:cs typeface="Libre Baskerville"/>
                <a:sym typeface="Libre Baskerville"/>
              </a:rPr>
              <a:t>.</a:t>
            </a:r>
          </a:p>
          <a:p>
            <a:pPr marL="0" lvl="0" indent="0" algn="just" rtl="0">
              <a:lnSpc>
                <a:spcPct val="150000"/>
              </a:lnSpc>
              <a:spcBef>
                <a:spcPts val="300"/>
              </a:spcBef>
              <a:spcAft>
                <a:spcPts val="0"/>
              </a:spcAft>
              <a:buClr>
                <a:schemeClr val="dk1"/>
              </a:buClr>
              <a:buSzPts val="1700"/>
              <a:buFont typeface="Arial"/>
              <a:buNone/>
            </a:pPr>
            <a:r>
              <a:rPr lang="en" sz="1500" dirty="0">
                <a:latin typeface="Libre Baskerville"/>
                <a:ea typeface="Libre Baskerville"/>
                <a:cs typeface="Libre Baskerville"/>
                <a:sym typeface="Libre Baskerville"/>
              </a:rPr>
              <a:t>➵ For class </a:t>
            </a:r>
            <a:r>
              <a:rPr lang="en" sz="1500" i="1" dirty="0">
                <a:latin typeface="Libre Baskerville"/>
                <a:ea typeface="Libre Baskerville"/>
                <a:cs typeface="Libre Baskerville"/>
                <a:sym typeface="Libre Baskerville"/>
              </a:rPr>
              <a:t>i </a:t>
            </a:r>
            <a:r>
              <a:rPr lang="en" sz="1500" dirty="0">
                <a:latin typeface="Libre Baskerville"/>
                <a:ea typeface="Libre Baskerville"/>
                <a:cs typeface="Libre Baskerville"/>
                <a:sym typeface="Libre Baskerville"/>
              </a:rPr>
              <a:t>and (</a:t>
            </a:r>
            <a:r>
              <a:rPr lang="en" sz="1500" i="1" dirty="0">
                <a:latin typeface="Libre Baskerville"/>
                <a:ea typeface="Libre Baskerville"/>
                <a:cs typeface="Libre Baskerville"/>
                <a:sym typeface="Libre Baskerville"/>
              </a:rPr>
              <a:t>x</a:t>
            </a:r>
            <a:r>
              <a:rPr lang="en" sz="1500" i="1" baseline="-25000" dirty="0">
                <a:latin typeface="Libre Baskerville"/>
                <a:ea typeface="Libre Baskerville"/>
                <a:cs typeface="Libre Baskerville"/>
                <a:sym typeface="Libre Baskerville"/>
              </a:rPr>
              <a:t>i</a:t>
            </a:r>
            <a:r>
              <a:rPr lang="en" sz="1500" dirty="0">
                <a:latin typeface="Libre Baskerville"/>
                <a:ea typeface="Libre Baskerville"/>
                <a:cs typeface="Libre Baskerville"/>
                <a:sym typeface="Libre Baskerville"/>
              </a:rPr>
              <a:t>, </a:t>
            </a:r>
            <a:r>
              <a:rPr lang="en" sz="1500" i="1" dirty="0">
                <a:latin typeface="Libre Baskerville"/>
                <a:ea typeface="Libre Baskerville"/>
                <a:cs typeface="Libre Baskerville"/>
                <a:sym typeface="Libre Baskerville"/>
              </a:rPr>
              <a:t>y</a:t>
            </a:r>
            <a:r>
              <a:rPr lang="en" sz="1500" i="1" baseline="-25000" dirty="0">
                <a:latin typeface="Libre Baskerville"/>
                <a:ea typeface="Libre Baskerville"/>
                <a:cs typeface="Libre Baskerville"/>
                <a:sym typeface="Libre Baskerville"/>
              </a:rPr>
              <a:t>i</a:t>
            </a:r>
            <a:r>
              <a:rPr lang="en" sz="1500" dirty="0">
                <a:latin typeface="Libre Baskerville"/>
                <a:ea typeface="Libre Baskerville"/>
                <a:cs typeface="Libre Baskerville"/>
                <a:sym typeface="Libre Baskerville"/>
              </a:rPr>
              <a:t>, </a:t>
            </a:r>
            <a:r>
              <a:rPr lang="en" sz="1500" i="1" dirty="0">
                <a:latin typeface="Libre Baskerville"/>
                <a:ea typeface="Libre Baskerville"/>
                <a:cs typeface="Libre Baskerville"/>
                <a:sym typeface="Libre Baskerville"/>
              </a:rPr>
              <a:t>z</a:t>
            </a:r>
            <a:r>
              <a:rPr lang="en" sz="1500" i="1" baseline="-25000" dirty="0">
                <a:latin typeface="Libre Baskerville"/>
                <a:ea typeface="Libre Baskerville"/>
                <a:cs typeface="Libre Baskerville"/>
                <a:sym typeface="Libre Baskerville"/>
              </a:rPr>
              <a:t>i</a:t>
            </a:r>
            <a:r>
              <a:rPr lang="en" sz="1500" dirty="0">
                <a:latin typeface="Libre Baskerville"/>
                <a:ea typeface="Libre Baskerville"/>
                <a:cs typeface="Libre Baskerville"/>
                <a:sym typeface="Libre Baskerville"/>
              </a:rPr>
              <a:t>) components, compute mean </a:t>
            </a:r>
            <a:r>
              <a:rPr lang="en" sz="1500" i="1" dirty="0">
                <a:latin typeface="Libre Baskerville"/>
                <a:ea typeface="Libre Baskerville"/>
                <a:cs typeface="Libre Baskerville"/>
                <a:sym typeface="Libre Baskerville"/>
              </a:rPr>
              <a:t>m</a:t>
            </a:r>
            <a:r>
              <a:rPr lang="en" sz="1500" i="1" baseline="-25000" dirty="0">
                <a:latin typeface="Libre Baskerville"/>
                <a:ea typeface="Libre Baskerville"/>
                <a:cs typeface="Libre Baskerville"/>
                <a:sym typeface="Libre Baskerville"/>
              </a:rPr>
              <a:t>i</a:t>
            </a:r>
            <a:r>
              <a:rPr lang="en" sz="1500" i="1" dirty="0">
                <a:latin typeface="Libre Baskerville"/>
                <a:ea typeface="Libre Baskerville"/>
                <a:cs typeface="Libre Baskerville"/>
                <a:sym typeface="Libre Baskerville"/>
              </a:rPr>
              <a:t> </a:t>
            </a:r>
            <a:r>
              <a:rPr lang="en" sz="1500" dirty="0">
                <a:latin typeface="Libre Baskerville"/>
                <a:ea typeface="Libre Baskerville"/>
                <a:cs typeface="Libre Baskerville"/>
                <a:sym typeface="Libre Baskerville"/>
              </a:rPr>
              <a:t>and standard deviation </a:t>
            </a:r>
            <a:r>
              <a:rPr lang="en" sz="1500" i="1" dirty="0">
                <a:latin typeface="Libre Baskerville"/>
                <a:ea typeface="Libre Baskerville"/>
                <a:cs typeface="Libre Baskerville"/>
                <a:sym typeface="Libre Baskerville"/>
              </a:rPr>
              <a:t>σ</a:t>
            </a:r>
            <a:r>
              <a:rPr lang="en" sz="1500" i="1" baseline="-25000" dirty="0">
                <a:latin typeface="Libre Baskerville"/>
                <a:ea typeface="Libre Baskerville"/>
                <a:cs typeface="Libre Baskerville"/>
                <a:sym typeface="Libre Baskerville"/>
              </a:rPr>
              <a:t>m</a:t>
            </a:r>
            <a:r>
              <a:rPr lang="en" sz="1500" baseline="-25000" dirty="0">
                <a:latin typeface="Libre Baskerville"/>
                <a:ea typeface="Libre Baskerville"/>
                <a:cs typeface="Libre Baskerville"/>
                <a:sym typeface="Libre Baskerville"/>
              </a:rPr>
              <a:t>¯</a:t>
            </a:r>
            <a:r>
              <a:rPr lang="en" sz="1500" i="1" baseline="-25000" dirty="0">
                <a:latin typeface="Libre Baskerville"/>
                <a:ea typeface="Libre Baskerville"/>
                <a:cs typeface="Libre Baskerville"/>
                <a:sym typeface="Libre Baskerville"/>
              </a:rPr>
              <a:t>i</a:t>
            </a:r>
            <a:r>
              <a:rPr lang="en" sz="1500" dirty="0">
                <a:latin typeface="Libre Baskerville"/>
                <a:ea typeface="Libre Baskerville"/>
                <a:cs typeface="Libre Baskerville"/>
                <a:sym typeface="Libre Baskerville"/>
              </a:rPr>
              <a:t>.</a:t>
            </a:r>
            <a:endParaRPr sz="1500" dirty="0">
              <a:latin typeface="Libre Baskerville"/>
              <a:ea typeface="Libre Baskerville"/>
              <a:cs typeface="Libre Baskerville"/>
              <a:sym typeface="Libre Baskerville"/>
            </a:endParaRPr>
          </a:p>
          <a:p>
            <a:pPr marL="0" lvl="0" indent="0" algn="just" rtl="0">
              <a:lnSpc>
                <a:spcPct val="150000"/>
              </a:lnSpc>
              <a:spcBef>
                <a:spcPts val="300"/>
              </a:spcBef>
              <a:spcAft>
                <a:spcPts val="0"/>
              </a:spcAft>
              <a:buClr>
                <a:schemeClr val="dk1"/>
              </a:buClr>
              <a:buSzPts val="1700"/>
              <a:buFont typeface="Arial"/>
              <a:buNone/>
            </a:pPr>
            <a:r>
              <a:rPr lang="en" sz="1500" dirty="0">
                <a:latin typeface="Libre Baskerville"/>
                <a:ea typeface="Libre Baskerville"/>
                <a:cs typeface="Libre Baskerville"/>
                <a:sym typeface="Libre Baskerville"/>
              </a:rPr>
              <a:t>➵ For </a:t>
            </a:r>
            <a:r>
              <a:rPr lang="en" sz="1500" i="1" dirty="0">
                <a:latin typeface="Libre Baskerville"/>
                <a:ea typeface="Libre Baskerville"/>
                <a:cs typeface="Libre Baskerville"/>
                <a:sym typeface="Libre Baskerville"/>
              </a:rPr>
              <a:t>i</a:t>
            </a:r>
            <a:r>
              <a:rPr lang="en" sz="1500" i="1" baseline="30000" dirty="0">
                <a:latin typeface="Libre Baskerville"/>
                <a:ea typeface="Libre Baskerville"/>
                <a:cs typeface="Libre Baskerville"/>
                <a:sym typeface="Libre Baskerville"/>
              </a:rPr>
              <a:t>th</a:t>
            </a:r>
            <a:r>
              <a:rPr lang="en" sz="1500" i="1" dirty="0">
                <a:latin typeface="Libre Baskerville"/>
                <a:ea typeface="Libre Baskerville"/>
                <a:cs typeface="Libre Baskerville"/>
                <a:sym typeface="Libre Baskerville"/>
              </a:rPr>
              <a:t> </a:t>
            </a:r>
            <a:r>
              <a:rPr lang="en" sz="1500" dirty="0">
                <a:latin typeface="Libre Baskerville"/>
                <a:ea typeface="Libre Baskerville"/>
                <a:cs typeface="Libre Baskerville"/>
                <a:sym typeface="Libre Baskerville"/>
              </a:rPr>
              <a:t>class’s </a:t>
            </a:r>
            <a:r>
              <a:rPr lang="en" sz="1500" i="1" dirty="0">
                <a:latin typeface="Libre Baskerville"/>
                <a:ea typeface="Libre Baskerville"/>
                <a:cs typeface="Libre Baskerville"/>
                <a:sym typeface="Libre Baskerville"/>
              </a:rPr>
              <a:t>m</a:t>
            </a:r>
            <a:r>
              <a:rPr lang="en" sz="1500" i="1" baseline="30000" dirty="0">
                <a:latin typeface="Libre Baskerville"/>
                <a:ea typeface="Libre Baskerville"/>
                <a:cs typeface="Libre Baskerville"/>
                <a:sym typeface="Libre Baskerville"/>
              </a:rPr>
              <a:t>th</a:t>
            </a:r>
            <a:r>
              <a:rPr lang="en" sz="1500" i="1" dirty="0">
                <a:latin typeface="Libre Baskerville"/>
                <a:ea typeface="Libre Baskerville"/>
                <a:cs typeface="Libre Baskerville"/>
                <a:sym typeface="Libre Baskerville"/>
              </a:rPr>
              <a:t> </a:t>
            </a:r>
            <a:r>
              <a:rPr lang="en" sz="1500" dirty="0">
                <a:latin typeface="Libre Baskerville"/>
                <a:ea typeface="Libre Baskerville"/>
                <a:cs typeface="Libre Baskerville"/>
                <a:sym typeface="Libre Baskerville"/>
              </a:rPr>
              <a:t>component’s spread, compute the range for </a:t>
            </a:r>
            <a:r>
              <a:rPr lang="en" sz="1500" i="1" dirty="0">
                <a:latin typeface="Libre Baskerville"/>
                <a:ea typeface="Libre Baskerville"/>
                <a:cs typeface="Libre Baskerville"/>
                <a:sym typeface="Libre Baskerville"/>
              </a:rPr>
              <a:t>i</a:t>
            </a:r>
            <a:r>
              <a:rPr lang="en" sz="1500" i="1" baseline="30000" dirty="0">
                <a:latin typeface="Libre Baskerville"/>
                <a:ea typeface="Libre Baskerville"/>
                <a:cs typeface="Libre Baskerville"/>
                <a:sym typeface="Libre Baskerville"/>
              </a:rPr>
              <a:t>th</a:t>
            </a:r>
            <a:r>
              <a:rPr lang="en" sz="1500" i="1" dirty="0">
                <a:latin typeface="Libre Baskerville"/>
                <a:ea typeface="Libre Baskerville"/>
                <a:cs typeface="Libre Baskerville"/>
                <a:sym typeface="Libre Baskerville"/>
              </a:rPr>
              <a:t> </a:t>
            </a:r>
            <a:r>
              <a:rPr lang="en" sz="1500" dirty="0">
                <a:latin typeface="Libre Baskerville"/>
                <a:ea typeface="Libre Baskerville"/>
                <a:cs typeface="Libre Baskerville"/>
                <a:sym typeface="Libre Baskerville"/>
              </a:rPr>
              <a:t>motion with left extreme point </a:t>
            </a:r>
            <a:r>
              <a:rPr lang="en" sz="1500" i="1" dirty="0">
                <a:latin typeface="Libre Baskerville"/>
                <a:ea typeface="Libre Baskerville"/>
                <a:cs typeface="Libre Baskerville"/>
                <a:sym typeface="Libre Baskerville"/>
              </a:rPr>
              <a:t>L</a:t>
            </a:r>
            <a:r>
              <a:rPr lang="en" sz="1500" i="1" baseline="-25000" dirty="0">
                <a:latin typeface="Libre Baskerville"/>
                <a:ea typeface="Libre Baskerville"/>
                <a:cs typeface="Libre Baskerville"/>
                <a:sym typeface="Libre Baskerville"/>
              </a:rPr>
              <a:t>i</a:t>
            </a:r>
            <a:r>
              <a:rPr lang="en" sz="1500" dirty="0">
                <a:latin typeface="Libre Baskerville"/>
                <a:ea typeface="Libre Baskerville"/>
                <a:cs typeface="Libre Baskerville"/>
                <a:sym typeface="Libre Baskerville"/>
              </a:rPr>
              <a:t>(</a:t>
            </a:r>
            <a:r>
              <a:rPr lang="en" sz="1500" i="1" dirty="0">
                <a:latin typeface="Libre Baskerville"/>
                <a:ea typeface="Libre Baskerville"/>
                <a:cs typeface="Libre Baskerville"/>
                <a:sym typeface="Libre Baskerville"/>
              </a:rPr>
              <a:t>m</a:t>
            </a:r>
            <a:r>
              <a:rPr lang="en" sz="1500" dirty="0">
                <a:latin typeface="Libre Baskerville"/>
                <a:ea typeface="Libre Baskerville"/>
                <a:cs typeface="Libre Baskerville"/>
                <a:sym typeface="Libre Baskerville"/>
              </a:rPr>
              <a:t>) and right extreme point </a:t>
            </a:r>
            <a:r>
              <a:rPr lang="en" sz="1500" i="1" dirty="0">
                <a:latin typeface="Libre Baskerville"/>
                <a:ea typeface="Libre Baskerville"/>
                <a:cs typeface="Libre Baskerville"/>
                <a:sym typeface="Libre Baskerville"/>
              </a:rPr>
              <a:t>R</a:t>
            </a:r>
            <a:r>
              <a:rPr lang="en" sz="1500" i="1" baseline="-25000" dirty="0">
                <a:latin typeface="Libre Baskerville"/>
                <a:ea typeface="Libre Baskerville"/>
                <a:cs typeface="Libre Baskerville"/>
                <a:sym typeface="Libre Baskerville"/>
              </a:rPr>
              <a:t>i</a:t>
            </a:r>
            <a:r>
              <a:rPr lang="en" sz="1500" dirty="0">
                <a:latin typeface="Libre Baskerville"/>
                <a:ea typeface="Libre Baskerville"/>
                <a:cs typeface="Libre Baskerville"/>
                <a:sym typeface="Libre Baskerville"/>
              </a:rPr>
              <a:t>(</a:t>
            </a:r>
            <a:r>
              <a:rPr lang="en" sz="1500" i="1" dirty="0">
                <a:latin typeface="Libre Baskerville"/>
                <a:ea typeface="Libre Baskerville"/>
                <a:cs typeface="Libre Baskerville"/>
                <a:sym typeface="Libre Baskerville"/>
              </a:rPr>
              <a:t>m</a:t>
            </a:r>
            <a:r>
              <a:rPr lang="en" sz="1500" dirty="0">
                <a:latin typeface="Libre Baskerville"/>
                <a:ea typeface="Libre Baskerville"/>
                <a:cs typeface="Libre Baskerville"/>
                <a:sym typeface="Libre Baskerville"/>
              </a:rPr>
              <a:t>).</a:t>
            </a:r>
            <a:endParaRPr sz="1500" dirty="0">
              <a:latin typeface="Libre Baskerville"/>
              <a:ea typeface="Libre Baskerville"/>
              <a:cs typeface="Libre Baskerville"/>
              <a:sym typeface="Libre Baskerville"/>
            </a:endParaRPr>
          </a:p>
          <a:p>
            <a:pPr marL="0" lvl="0" indent="0" algn="just" rtl="0">
              <a:lnSpc>
                <a:spcPct val="150000"/>
              </a:lnSpc>
              <a:spcBef>
                <a:spcPts val="300"/>
              </a:spcBef>
              <a:spcAft>
                <a:spcPts val="0"/>
              </a:spcAft>
              <a:buClr>
                <a:schemeClr val="dk1"/>
              </a:buClr>
              <a:buSzPts val="1700"/>
              <a:buFont typeface="Arial"/>
              <a:buNone/>
            </a:pPr>
            <a:r>
              <a:rPr lang="en" sz="1500" dirty="0">
                <a:latin typeface="Libre Baskerville"/>
                <a:ea typeface="Libre Baskerville"/>
                <a:cs typeface="Libre Baskerville"/>
                <a:sym typeface="Libre Baskerville"/>
              </a:rPr>
              <a:t>➵ The intersection between classes </a:t>
            </a:r>
            <a:r>
              <a:rPr lang="en-IN" sz="1500" i="1" dirty="0">
                <a:latin typeface="Libre Baskerville"/>
                <a:ea typeface="Libre Baskerville"/>
                <a:cs typeface="Libre Baskerville"/>
                <a:sym typeface="Libre Baskerville"/>
              </a:rPr>
              <a:t>i</a:t>
            </a:r>
            <a:r>
              <a:rPr lang="en" sz="1500" i="1" dirty="0">
                <a:latin typeface="Libre Baskerville"/>
                <a:ea typeface="Libre Baskerville"/>
                <a:cs typeface="Libre Baskerville"/>
                <a:sym typeface="Libre Baskerville"/>
              </a:rPr>
              <a:t> </a:t>
            </a:r>
            <a:r>
              <a:rPr lang="en" sz="1500" dirty="0">
                <a:latin typeface="Libre Baskerville"/>
                <a:ea typeface="Libre Baskerville"/>
                <a:cs typeface="Libre Baskerville"/>
                <a:sym typeface="Libre Baskerville"/>
              </a:rPr>
              <a:t>and </a:t>
            </a:r>
            <a:r>
              <a:rPr lang="en" sz="1500" i="1" dirty="0">
                <a:latin typeface="Libre Baskerville"/>
                <a:ea typeface="Libre Baskerville"/>
                <a:cs typeface="Libre Baskerville"/>
                <a:sym typeface="Libre Baskerville"/>
              </a:rPr>
              <a:t>j</a:t>
            </a:r>
            <a:r>
              <a:rPr lang="en" sz="1500" dirty="0">
                <a:latin typeface="Libre Baskerville"/>
                <a:ea typeface="Libre Baskerville"/>
                <a:cs typeface="Libre Baskerville"/>
                <a:sym typeface="Libre Baskerville"/>
              </a:rPr>
              <a:t>, </a:t>
            </a:r>
            <a:r>
              <a:rPr lang="en" sz="1500" i="1" dirty="0">
                <a:latin typeface="Libre Baskerville"/>
                <a:ea typeface="Libre Baskerville"/>
                <a:cs typeface="Libre Baskerville"/>
                <a:sym typeface="Libre Baskerville"/>
              </a:rPr>
              <a:t>i.e.</a:t>
            </a:r>
            <a:r>
              <a:rPr lang="en" sz="1500" dirty="0">
                <a:latin typeface="Libre Baskerville"/>
                <a:ea typeface="Libre Baskerville"/>
                <a:cs typeface="Libre Baskerville"/>
                <a:sym typeface="Libre Baskerville"/>
              </a:rPr>
              <a:t>, </a:t>
            </a:r>
            <a:r>
              <a:rPr lang="en" sz="1500" i="1" dirty="0">
                <a:latin typeface="Libre Baskerville"/>
                <a:ea typeface="Libre Baskerville"/>
                <a:cs typeface="Libre Baskerville"/>
                <a:sym typeface="Libre Baskerville"/>
              </a:rPr>
              <a:t>I</a:t>
            </a:r>
            <a:r>
              <a:rPr lang="en" sz="1500" i="1" baseline="-25000" dirty="0">
                <a:latin typeface="Libre Baskerville"/>
                <a:ea typeface="Libre Baskerville"/>
                <a:cs typeface="Libre Baskerville"/>
                <a:sym typeface="Libre Baskerville"/>
              </a:rPr>
              <a:t>i,j</a:t>
            </a:r>
            <a:r>
              <a:rPr lang="en" sz="1500" dirty="0">
                <a:latin typeface="Libre Baskerville"/>
                <a:ea typeface="Libre Baskerville"/>
                <a:cs typeface="Libre Baskerville"/>
                <a:sym typeface="Libre Baskerville"/>
              </a:rPr>
              <a:t>(</a:t>
            </a:r>
            <a:r>
              <a:rPr lang="en" sz="1500" i="1" dirty="0">
                <a:latin typeface="Libre Baskerville"/>
                <a:ea typeface="Libre Baskerville"/>
                <a:cs typeface="Libre Baskerville"/>
                <a:sym typeface="Libre Baskerville"/>
              </a:rPr>
              <a:t>m</a:t>
            </a:r>
            <a:r>
              <a:rPr lang="en" sz="1500" dirty="0">
                <a:latin typeface="Libre Baskerville"/>
                <a:ea typeface="Libre Baskerville"/>
                <a:cs typeface="Libre Baskerville"/>
                <a:sym typeface="Libre Baskerville"/>
              </a:rPr>
              <a:t>) is computed as the intersection between the spread of the </a:t>
            </a:r>
            <a:r>
              <a:rPr lang="en" sz="1500" i="1" dirty="0">
                <a:latin typeface="Libre Baskerville"/>
                <a:ea typeface="Libre Baskerville"/>
                <a:cs typeface="Libre Baskerville"/>
                <a:sym typeface="Libre Baskerville"/>
              </a:rPr>
              <a:t>m</a:t>
            </a:r>
            <a:r>
              <a:rPr lang="en" sz="1500" i="1" baseline="30000" dirty="0">
                <a:latin typeface="Libre Baskerville"/>
                <a:ea typeface="Libre Baskerville"/>
                <a:cs typeface="Libre Baskerville"/>
                <a:sym typeface="Libre Baskerville"/>
              </a:rPr>
              <a:t>th</a:t>
            </a:r>
            <a:r>
              <a:rPr lang="en" sz="1500" i="1" dirty="0">
                <a:latin typeface="Libre Baskerville"/>
                <a:ea typeface="Libre Baskerville"/>
                <a:cs typeface="Libre Baskerville"/>
                <a:sym typeface="Libre Baskerville"/>
              </a:rPr>
              <a:t> </a:t>
            </a:r>
            <a:r>
              <a:rPr lang="en" sz="1500" dirty="0">
                <a:latin typeface="Libre Baskerville"/>
                <a:ea typeface="Libre Baskerville"/>
                <a:cs typeface="Libre Baskerville"/>
                <a:sym typeface="Libre Baskerville"/>
              </a:rPr>
              <a:t>component’s data for classes </a:t>
            </a:r>
            <a:r>
              <a:rPr lang="en" sz="1500" i="1" dirty="0">
                <a:latin typeface="Libre Baskerville"/>
                <a:ea typeface="Libre Baskerville"/>
                <a:cs typeface="Libre Baskerville"/>
                <a:sym typeface="Libre Baskerville"/>
              </a:rPr>
              <a:t>i </a:t>
            </a:r>
            <a:r>
              <a:rPr lang="en" sz="1500" dirty="0">
                <a:latin typeface="Libre Baskerville"/>
                <a:ea typeface="Libre Baskerville"/>
                <a:cs typeface="Libre Baskerville"/>
                <a:sym typeface="Libre Baskerville"/>
              </a:rPr>
              <a:t>and </a:t>
            </a:r>
            <a:r>
              <a:rPr lang="en" sz="1500" i="1" dirty="0">
                <a:latin typeface="Libre Baskerville"/>
                <a:ea typeface="Libre Baskerville"/>
                <a:cs typeface="Libre Baskerville"/>
                <a:sym typeface="Libre Baskerville"/>
              </a:rPr>
              <a:t>j</a:t>
            </a:r>
            <a:r>
              <a:rPr lang="en" sz="1500" dirty="0">
                <a:latin typeface="Libre Baskerville"/>
                <a:ea typeface="Libre Baskerville"/>
                <a:cs typeface="Libre Baskerville"/>
                <a:sym typeface="Libre Baskerville"/>
              </a:rPr>
              <a:t>.</a:t>
            </a:r>
            <a:endParaRPr sz="1500" dirty="0">
              <a:latin typeface="Libre Baskerville"/>
              <a:ea typeface="Libre Baskerville"/>
              <a:cs typeface="Libre Baskerville"/>
              <a:sym typeface="Libre Baskerville"/>
            </a:endParaRPr>
          </a:p>
          <a:p>
            <a:pPr marL="0" lvl="0" indent="0" algn="just" rtl="0">
              <a:lnSpc>
                <a:spcPct val="150000"/>
              </a:lnSpc>
              <a:spcBef>
                <a:spcPts val="300"/>
              </a:spcBef>
              <a:spcAft>
                <a:spcPts val="0"/>
              </a:spcAft>
              <a:buClr>
                <a:schemeClr val="dk1"/>
              </a:buClr>
              <a:buSzPts val="1700"/>
              <a:buFont typeface="Arial"/>
              <a:buNone/>
            </a:pPr>
            <a:r>
              <a:rPr lang="en" sz="1500" dirty="0">
                <a:latin typeface="Libre Baskerville"/>
                <a:ea typeface="Libre Baskerville"/>
                <a:cs typeface="Libre Baskerville"/>
                <a:sym typeface="Libre Baskerville"/>
              </a:rPr>
              <a:t>➵ The total intersection between classes </a:t>
            </a:r>
            <a:r>
              <a:rPr lang="en" sz="1500" i="1" dirty="0">
                <a:latin typeface="Libre Baskerville"/>
                <a:ea typeface="Libre Baskerville"/>
                <a:cs typeface="Libre Baskerville"/>
                <a:sym typeface="Libre Baskerville"/>
              </a:rPr>
              <a:t>i </a:t>
            </a:r>
            <a:r>
              <a:rPr lang="en" sz="1500" dirty="0">
                <a:latin typeface="Libre Baskerville"/>
                <a:ea typeface="Libre Baskerville"/>
                <a:cs typeface="Libre Baskerville"/>
                <a:sym typeface="Libre Baskerville"/>
              </a:rPr>
              <a:t>and </a:t>
            </a:r>
            <a:r>
              <a:rPr lang="en" sz="1500" i="1" dirty="0">
                <a:latin typeface="Libre Baskerville"/>
                <a:ea typeface="Libre Baskerville"/>
                <a:cs typeface="Libre Baskerville"/>
                <a:sym typeface="Libre Baskerville"/>
              </a:rPr>
              <a:t>j</a:t>
            </a:r>
            <a:r>
              <a:rPr lang="en" sz="1500" dirty="0">
                <a:latin typeface="Libre Baskerville"/>
                <a:ea typeface="Libre Baskerville"/>
                <a:cs typeface="Libre Baskerville"/>
                <a:sym typeface="Libre Baskerville"/>
              </a:rPr>
              <a:t>, i.e., </a:t>
            </a:r>
            <a:r>
              <a:rPr lang="en" sz="1500" i="1" dirty="0">
                <a:latin typeface="Libre Baskerville"/>
                <a:ea typeface="Libre Baskerville"/>
                <a:cs typeface="Libre Baskerville"/>
                <a:sym typeface="Libre Baskerville"/>
              </a:rPr>
              <a:t>I</a:t>
            </a:r>
            <a:r>
              <a:rPr lang="en" sz="1500" i="1" baseline="-25000" dirty="0">
                <a:latin typeface="Libre Baskerville"/>
                <a:ea typeface="Libre Baskerville"/>
                <a:cs typeface="Libre Baskerville"/>
                <a:sym typeface="Libre Baskerville"/>
              </a:rPr>
              <a:t>i,j</a:t>
            </a:r>
            <a:r>
              <a:rPr lang="en" sz="1500" i="1" dirty="0">
                <a:latin typeface="Libre Baskerville"/>
                <a:ea typeface="Libre Baskerville"/>
                <a:cs typeface="Libre Baskerville"/>
                <a:sym typeface="Libre Baskerville"/>
              </a:rPr>
              <a:t> </a:t>
            </a:r>
            <a:r>
              <a:rPr lang="en" sz="1500" dirty="0">
                <a:latin typeface="Libre Baskerville"/>
                <a:ea typeface="Libre Baskerville"/>
                <a:cs typeface="Libre Baskerville"/>
                <a:sym typeface="Libre Baskerville"/>
              </a:rPr>
              <a:t>is calculated as the product of component-wise intersections </a:t>
            </a:r>
            <a:r>
              <a:rPr lang="en" sz="1500" i="1" dirty="0">
                <a:latin typeface="Libre Baskerville"/>
                <a:ea typeface="Libre Baskerville"/>
                <a:cs typeface="Libre Baskerville"/>
                <a:sym typeface="Libre Baskerville"/>
              </a:rPr>
              <a:t>I</a:t>
            </a:r>
            <a:r>
              <a:rPr lang="en" sz="1500" i="1" baseline="-25000" dirty="0">
                <a:latin typeface="Libre Baskerville"/>
                <a:ea typeface="Libre Baskerville"/>
                <a:cs typeface="Libre Baskerville"/>
                <a:sym typeface="Libre Baskerville"/>
              </a:rPr>
              <a:t>i,j</a:t>
            </a:r>
            <a:r>
              <a:rPr lang="en" sz="1500" dirty="0">
                <a:latin typeface="Libre Baskerville"/>
                <a:ea typeface="Libre Baskerville"/>
                <a:cs typeface="Libre Baskerville"/>
                <a:sym typeface="Libre Baskerville"/>
              </a:rPr>
              <a:t>(</a:t>
            </a:r>
            <a:r>
              <a:rPr lang="en" sz="1500" i="1" dirty="0">
                <a:latin typeface="Libre Baskerville"/>
                <a:ea typeface="Libre Baskerville"/>
                <a:cs typeface="Libre Baskerville"/>
                <a:sym typeface="Libre Baskerville"/>
              </a:rPr>
              <a:t>x</a:t>
            </a:r>
            <a:r>
              <a:rPr lang="en" sz="1500" dirty="0">
                <a:latin typeface="Libre Baskerville"/>
                <a:ea typeface="Libre Baskerville"/>
                <a:cs typeface="Libre Baskerville"/>
                <a:sym typeface="Libre Baskerville"/>
              </a:rPr>
              <a:t>) </a:t>
            </a:r>
            <a:r>
              <a:rPr lang="en" sz="1500" i="1" dirty="0">
                <a:latin typeface="Libre Baskerville"/>
                <a:ea typeface="Libre Baskerville"/>
                <a:cs typeface="Libre Baskerville"/>
                <a:sym typeface="Libre Baskerville"/>
              </a:rPr>
              <a:t>∗ I</a:t>
            </a:r>
            <a:r>
              <a:rPr lang="en" sz="1500" i="1" baseline="-25000" dirty="0">
                <a:latin typeface="Libre Baskerville"/>
                <a:ea typeface="Libre Baskerville"/>
                <a:cs typeface="Libre Baskerville"/>
                <a:sym typeface="Libre Baskerville"/>
              </a:rPr>
              <a:t>i,j</a:t>
            </a:r>
            <a:r>
              <a:rPr lang="en" sz="1500" dirty="0">
                <a:latin typeface="Libre Baskerville"/>
                <a:ea typeface="Libre Baskerville"/>
                <a:cs typeface="Libre Baskerville"/>
                <a:sym typeface="Libre Baskerville"/>
              </a:rPr>
              <a:t>(</a:t>
            </a:r>
            <a:r>
              <a:rPr lang="en" sz="1500" i="1" dirty="0">
                <a:latin typeface="Libre Baskerville"/>
                <a:ea typeface="Libre Baskerville"/>
                <a:cs typeface="Libre Baskerville"/>
                <a:sym typeface="Libre Baskerville"/>
              </a:rPr>
              <a:t>y</a:t>
            </a:r>
            <a:r>
              <a:rPr lang="en" sz="1500" dirty="0">
                <a:latin typeface="Libre Baskerville"/>
                <a:ea typeface="Libre Baskerville"/>
                <a:cs typeface="Libre Baskerville"/>
                <a:sym typeface="Libre Baskerville"/>
              </a:rPr>
              <a:t>) </a:t>
            </a:r>
            <a:r>
              <a:rPr lang="en" sz="1500" i="1" dirty="0">
                <a:latin typeface="Libre Baskerville"/>
                <a:ea typeface="Libre Baskerville"/>
                <a:cs typeface="Libre Baskerville"/>
                <a:sym typeface="Libre Baskerville"/>
              </a:rPr>
              <a:t>∗ I</a:t>
            </a:r>
            <a:r>
              <a:rPr lang="en" sz="1500" i="1" baseline="-25000" dirty="0">
                <a:latin typeface="Libre Baskerville"/>
                <a:ea typeface="Libre Baskerville"/>
                <a:cs typeface="Libre Baskerville"/>
                <a:sym typeface="Libre Baskerville"/>
              </a:rPr>
              <a:t>i,j</a:t>
            </a:r>
            <a:r>
              <a:rPr lang="en" sz="1500" dirty="0">
                <a:latin typeface="Libre Baskerville"/>
                <a:ea typeface="Libre Baskerville"/>
                <a:cs typeface="Libre Baskerville"/>
                <a:sym typeface="Libre Baskerville"/>
              </a:rPr>
              <a:t>(</a:t>
            </a:r>
            <a:r>
              <a:rPr lang="en" sz="1500" i="1" dirty="0">
                <a:latin typeface="Libre Baskerville"/>
                <a:ea typeface="Libre Baskerville"/>
                <a:cs typeface="Libre Baskerville"/>
                <a:sym typeface="Libre Baskerville"/>
              </a:rPr>
              <a:t>z</a:t>
            </a:r>
            <a:r>
              <a:rPr lang="en" sz="1500" dirty="0">
                <a:latin typeface="Libre Baskerville"/>
                <a:ea typeface="Libre Baskerville"/>
                <a:cs typeface="Libre Baskerville"/>
                <a:sym typeface="Libre Baskerville"/>
              </a:rPr>
              <a:t>).</a:t>
            </a:r>
            <a:endParaRPr sz="1500" dirty="0">
              <a:latin typeface="Libre Baskerville"/>
              <a:ea typeface="Libre Baskerville"/>
              <a:cs typeface="Libre Baskerville"/>
              <a:sym typeface="Libre Baskerville"/>
            </a:endParaRPr>
          </a:p>
          <a:p>
            <a:pPr marL="0" lvl="0" indent="0" algn="just" rtl="0">
              <a:lnSpc>
                <a:spcPct val="150000"/>
              </a:lnSpc>
              <a:spcBef>
                <a:spcPts val="300"/>
              </a:spcBef>
              <a:spcAft>
                <a:spcPts val="0"/>
              </a:spcAft>
              <a:buNone/>
            </a:pPr>
            <a:r>
              <a:rPr lang="en" sz="1500" dirty="0">
                <a:latin typeface="Libre Baskerville"/>
                <a:ea typeface="Libre Baskerville"/>
                <a:cs typeface="Libre Baskerville"/>
                <a:sym typeface="Libre Baskerville"/>
              </a:rPr>
              <a:t>➵ The (</a:t>
            </a:r>
            <a:r>
              <a:rPr lang="en" sz="1500" i="1" dirty="0">
                <a:latin typeface="Libre Baskerville"/>
                <a:ea typeface="Libre Baskerville"/>
                <a:cs typeface="Libre Baskerville"/>
                <a:sym typeface="Libre Baskerville"/>
              </a:rPr>
              <a:t>i, j</a:t>
            </a:r>
            <a:r>
              <a:rPr lang="en" sz="1500" dirty="0">
                <a:latin typeface="Libre Baskerville"/>
                <a:ea typeface="Libre Baskerville"/>
                <a:cs typeface="Libre Baskerville"/>
                <a:sym typeface="Libre Baskerville"/>
              </a:rPr>
              <a:t>)</a:t>
            </a:r>
            <a:r>
              <a:rPr lang="en" sz="1500" i="1" baseline="30000" dirty="0">
                <a:latin typeface="Libre Baskerville"/>
                <a:ea typeface="Libre Baskerville"/>
                <a:cs typeface="Libre Baskerville"/>
                <a:sym typeface="Libre Baskerville"/>
              </a:rPr>
              <a:t>th</a:t>
            </a:r>
            <a:r>
              <a:rPr lang="en" sz="1500" i="1" dirty="0">
                <a:latin typeface="Libre Baskerville"/>
                <a:ea typeface="Libre Baskerville"/>
                <a:cs typeface="Libre Baskerville"/>
                <a:sym typeface="Libre Baskerville"/>
              </a:rPr>
              <a:t> </a:t>
            </a:r>
            <a:r>
              <a:rPr lang="en" sz="1500" dirty="0">
                <a:latin typeface="Libre Baskerville"/>
                <a:ea typeface="Libre Baskerville"/>
                <a:cs typeface="Libre Baskerville"/>
                <a:sym typeface="Libre Baskerville"/>
              </a:rPr>
              <a:t>element of the </a:t>
            </a:r>
            <a:r>
              <a:rPr lang="en" sz="1500" i="1" dirty="0">
                <a:latin typeface="Libre Baskerville"/>
                <a:ea typeface="Libre Baskerville"/>
                <a:cs typeface="Libre Baskerville"/>
                <a:sym typeface="Libre Baskerville"/>
              </a:rPr>
              <a:t>Intersection Matrix I </a:t>
            </a:r>
            <a:r>
              <a:rPr lang="en" sz="1500" dirty="0">
                <a:latin typeface="Libre Baskerville"/>
                <a:ea typeface="Libre Baskerville"/>
                <a:cs typeface="Libre Baskerville"/>
                <a:sym typeface="Libre Baskerville"/>
              </a:rPr>
              <a:t>of size </a:t>
            </a:r>
            <a:r>
              <a:rPr lang="en" sz="1500" i="1" dirty="0">
                <a:latin typeface="Libre Baskerville"/>
                <a:ea typeface="Libre Baskerville"/>
                <a:cs typeface="Libre Baskerville"/>
                <a:sym typeface="Libre Baskerville"/>
              </a:rPr>
              <a:t>c</a:t>
            </a:r>
            <a:r>
              <a:rPr lang="en" sz="1500" dirty="0">
                <a:latin typeface="Libre Baskerville"/>
                <a:ea typeface="Libre Baskerville"/>
                <a:cs typeface="Libre Baskerville"/>
                <a:sym typeface="Libre Baskerville"/>
              </a:rPr>
              <a:t> </a:t>
            </a:r>
            <a:r>
              <a:rPr lang="en" sz="1500" i="1" dirty="0">
                <a:latin typeface="Libre Baskerville"/>
                <a:ea typeface="Libre Baskerville"/>
                <a:cs typeface="Libre Baskerville"/>
                <a:sym typeface="Libre Baskerville"/>
              </a:rPr>
              <a:t>× c</a:t>
            </a:r>
            <a:r>
              <a:rPr lang="en" sz="1500" dirty="0">
                <a:latin typeface="Libre Baskerville"/>
                <a:ea typeface="Libre Baskerville"/>
                <a:cs typeface="Libre Baskerville"/>
                <a:sym typeface="Libre Baskerville"/>
              </a:rPr>
              <a:t>, represents the total intersection </a:t>
            </a:r>
            <a:r>
              <a:rPr lang="en" sz="1500" i="1" dirty="0">
                <a:latin typeface="Libre Baskerville"/>
                <a:ea typeface="Libre Baskerville"/>
                <a:cs typeface="Libre Baskerville"/>
                <a:sym typeface="Libre Baskerville"/>
              </a:rPr>
              <a:t>I</a:t>
            </a:r>
            <a:r>
              <a:rPr lang="en" sz="1500" i="1" baseline="-25000" dirty="0">
                <a:latin typeface="Libre Baskerville"/>
                <a:ea typeface="Libre Baskerville"/>
                <a:cs typeface="Libre Baskerville"/>
                <a:sym typeface="Libre Baskerville"/>
              </a:rPr>
              <a:t>i,j</a:t>
            </a:r>
            <a:r>
              <a:rPr lang="en" sz="1500" i="1" dirty="0">
                <a:latin typeface="Libre Baskerville"/>
                <a:ea typeface="Libre Baskerville"/>
                <a:cs typeface="Libre Baskerville"/>
                <a:sym typeface="Libre Baskerville"/>
              </a:rPr>
              <a:t> </a:t>
            </a:r>
            <a:r>
              <a:rPr lang="en" sz="1500" dirty="0">
                <a:latin typeface="Libre Baskerville"/>
                <a:ea typeface="Libre Baskerville"/>
                <a:cs typeface="Libre Baskerville"/>
                <a:sym typeface="Libre Baskerville"/>
              </a:rPr>
              <a:t>between the emotion classes </a:t>
            </a:r>
            <a:r>
              <a:rPr lang="en" sz="1500" i="1" dirty="0">
                <a:latin typeface="Libre Baskerville"/>
                <a:ea typeface="Libre Baskerville"/>
                <a:cs typeface="Libre Baskerville"/>
                <a:sym typeface="Libre Baskerville"/>
              </a:rPr>
              <a:t>i </a:t>
            </a:r>
            <a:r>
              <a:rPr lang="en" sz="1500" dirty="0">
                <a:latin typeface="Libre Baskerville"/>
                <a:ea typeface="Libre Baskerville"/>
                <a:cs typeface="Libre Baskerville"/>
                <a:sym typeface="Libre Baskerville"/>
              </a:rPr>
              <a:t>&amp; </a:t>
            </a:r>
            <a:r>
              <a:rPr lang="en" sz="1500" i="1" dirty="0">
                <a:latin typeface="Libre Baskerville"/>
                <a:ea typeface="Libre Baskerville"/>
                <a:cs typeface="Libre Baskerville"/>
                <a:sym typeface="Libre Baskerville"/>
              </a:rPr>
              <a:t>j </a:t>
            </a:r>
            <a:r>
              <a:rPr lang="en" sz="1500" dirty="0">
                <a:latin typeface="Libre Baskerville"/>
                <a:ea typeface="Libre Baskerville"/>
                <a:cs typeface="Libre Baskerville"/>
                <a:sym typeface="Libre Baskerville"/>
              </a:rPr>
              <a:t>where </a:t>
            </a:r>
            <a:r>
              <a:rPr lang="en" sz="1500" i="1" dirty="0">
                <a:latin typeface="Libre Baskerville"/>
                <a:ea typeface="Libre Baskerville"/>
                <a:cs typeface="Libre Baskerville"/>
                <a:sym typeface="Libre Baskerville"/>
              </a:rPr>
              <a:t>c</a:t>
            </a:r>
            <a:r>
              <a:rPr lang="en" sz="1500" dirty="0">
                <a:latin typeface="Libre Baskerville"/>
                <a:ea typeface="Libre Baskerville"/>
                <a:cs typeface="Libre Baskerville"/>
                <a:sym typeface="Libre Baskerville"/>
              </a:rPr>
              <a:t> denotes total no. of classes.</a:t>
            </a:r>
            <a:endParaRPr sz="1500" dirty="0">
              <a:latin typeface="Libre Baskerville"/>
              <a:ea typeface="Libre Baskerville"/>
              <a:cs typeface="Libre Baskerville"/>
              <a:sym typeface="Libre Baskerville"/>
            </a:endParaRPr>
          </a:p>
        </p:txBody>
      </p:sp>
      <p:sp>
        <p:nvSpPr>
          <p:cNvPr id="393" name="Google Shape;393;p44"/>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394" name="Google Shape;394;p44"/>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395" name="Google Shape;395;p44"/>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lvl="0" indent="0" algn="ctr" rtl="0">
              <a:spcBef>
                <a:spcPts val="0"/>
              </a:spcBef>
              <a:spcAft>
                <a:spcPts val="0"/>
              </a:spcAft>
              <a:buNone/>
            </a:pPr>
            <a:r>
              <a:rPr lang="en" sz="3000" b="1">
                <a:solidFill>
                  <a:srgbClr val="C00000"/>
                </a:solidFill>
                <a:latin typeface="Libre Baskerville"/>
                <a:ea typeface="Libre Baskerville"/>
                <a:cs typeface="Libre Baskerville"/>
                <a:sym typeface="Libre Baskerville"/>
              </a:rPr>
              <a:t>Cluster based Explainability</a:t>
            </a:r>
            <a:endParaRPr sz="1100"/>
          </a:p>
        </p:txBody>
      </p:sp>
    </p:spTree>
    <p:extLst>
      <p:ext uri="{BB962C8B-B14F-4D97-AF65-F5344CB8AC3E}">
        <p14:creationId xmlns:p14="http://schemas.microsoft.com/office/powerpoint/2010/main" val="12939854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45"/>
          <p:cNvSpPr txBox="1">
            <a:spLocks noGrp="1"/>
          </p:cNvSpPr>
          <p:nvPr>
            <p:ph type="body" idx="1"/>
          </p:nvPr>
        </p:nvSpPr>
        <p:spPr>
          <a:xfrm>
            <a:off x="400050" y="857250"/>
            <a:ext cx="8343900" cy="3943200"/>
          </a:xfrm>
          <a:prstGeom prst="rect">
            <a:avLst/>
          </a:prstGeom>
          <a:noFill/>
          <a:ln>
            <a:noFill/>
          </a:ln>
        </p:spPr>
        <p:txBody>
          <a:bodyPr spcFirstLastPara="1" wrap="square" lIns="68575" tIns="34275" rIns="68575" bIns="34275" anchor="t" anchorCtr="0">
            <a:noAutofit/>
          </a:bodyPr>
          <a:lstStyle/>
          <a:p>
            <a:pPr marL="203200" marR="0" lvl="0" indent="0" algn="l" rtl="0">
              <a:lnSpc>
                <a:spcPct val="150000"/>
              </a:lnSpc>
              <a:spcBef>
                <a:spcPts val="200"/>
              </a:spcBef>
              <a:spcAft>
                <a:spcPts val="0"/>
              </a:spcAft>
              <a:buNone/>
            </a:pPr>
            <a:r>
              <a:rPr lang="en"/>
              <a:t> </a:t>
            </a:r>
            <a:endParaRPr/>
          </a:p>
        </p:txBody>
      </p:sp>
      <p:sp>
        <p:nvSpPr>
          <p:cNvPr id="402" name="Google Shape;402;p45"/>
          <p:cNvSpPr txBox="1">
            <a:spLocks noGrp="1"/>
          </p:cNvSpPr>
          <p:nvPr>
            <p:ph type="title"/>
          </p:nvPr>
        </p:nvSpPr>
        <p:spPr>
          <a:xfrm>
            <a:off x="914400" y="205978"/>
            <a:ext cx="7772400" cy="8574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403" name="Google Shape;403;p45"/>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404" name="Google Shape;404;p45"/>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405" name="Google Shape;405;p45"/>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lvl="0" indent="0" algn="ctr" rtl="0">
              <a:spcBef>
                <a:spcPts val="0"/>
              </a:spcBef>
              <a:spcAft>
                <a:spcPts val="0"/>
              </a:spcAft>
              <a:buNone/>
            </a:pPr>
            <a:r>
              <a:rPr lang="en" sz="3000" b="1">
                <a:solidFill>
                  <a:srgbClr val="C00000"/>
                </a:solidFill>
                <a:latin typeface="Libre Baskerville"/>
                <a:ea typeface="Libre Baskerville"/>
                <a:cs typeface="Libre Baskerville"/>
                <a:sym typeface="Libre Baskerville"/>
              </a:rPr>
              <a:t>Cluster based Explainability</a:t>
            </a:r>
            <a:endParaRPr sz="1100"/>
          </a:p>
        </p:txBody>
      </p:sp>
      <p:sp>
        <p:nvSpPr>
          <p:cNvPr id="406" name="Google Shape;406;p45"/>
          <p:cNvSpPr txBox="1"/>
          <p:nvPr/>
        </p:nvSpPr>
        <p:spPr>
          <a:xfrm>
            <a:off x="1741778" y="2657807"/>
            <a:ext cx="5660444" cy="300052"/>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1500" dirty="0">
                <a:solidFill>
                  <a:srgbClr val="000099"/>
                </a:solidFill>
                <a:latin typeface="Libre Baskerville" panose="02000000000000000000" pitchFamily="2" charset="0"/>
                <a:sym typeface="Arial"/>
              </a:rPr>
              <a:t>Figure 6</a:t>
            </a:r>
            <a:r>
              <a:rPr lang="en" sz="1500" dirty="0">
                <a:solidFill>
                  <a:schemeClr val="dk1"/>
                </a:solidFill>
                <a:latin typeface="Libre Baskerville" panose="02000000000000000000" pitchFamily="2" charset="0"/>
                <a:sym typeface="Arial"/>
              </a:rPr>
              <a:t>: Emotion embedding plots for various layers</a:t>
            </a:r>
            <a:endParaRPr sz="1100" dirty="0">
              <a:latin typeface="Libre Baskerville" panose="02000000000000000000" pitchFamily="2" charset="0"/>
            </a:endParaRPr>
          </a:p>
        </p:txBody>
      </p:sp>
      <p:sp>
        <p:nvSpPr>
          <p:cNvPr id="407" name="Google Shape;407;p45"/>
          <p:cNvSpPr txBox="1"/>
          <p:nvPr/>
        </p:nvSpPr>
        <p:spPr>
          <a:xfrm>
            <a:off x="1880430" y="3121631"/>
            <a:ext cx="5440440" cy="300052"/>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500" dirty="0">
                <a:solidFill>
                  <a:srgbClr val="000099"/>
                </a:solidFill>
                <a:latin typeface="Libre Baskerville" panose="02000000000000000000" pitchFamily="2" charset="0"/>
                <a:sym typeface="Arial"/>
              </a:rPr>
              <a:t>Table</a:t>
            </a:r>
            <a:r>
              <a:rPr lang="en" sz="1500" dirty="0">
                <a:solidFill>
                  <a:schemeClr val="dk1"/>
                </a:solidFill>
                <a:latin typeface="Libre Baskerville" panose="02000000000000000000" pitchFamily="2" charset="0"/>
                <a:sym typeface="Arial"/>
              </a:rPr>
              <a:t> </a:t>
            </a:r>
            <a:r>
              <a:rPr lang="en" sz="1500" dirty="0">
                <a:solidFill>
                  <a:srgbClr val="000099"/>
                </a:solidFill>
                <a:latin typeface="Libre Baskerville" panose="02000000000000000000" pitchFamily="2" charset="0"/>
              </a:rPr>
              <a:t>1</a:t>
            </a:r>
            <a:r>
              <a:rPr lang="en" sz="1500" dirty="0">
                <a:solidFill>
                  <a:schemeClr val="dk1"/>
                </a:solidFill>
                <a:latin typeface="Libre Baskerville" panose="02000000000000000000" pitchFamily="2" charset="0"/>
                <a:sym typeface="Arial"/>
              </a:rPr>
              <a:t>: Intersection matrices for the proposed model.</a:t>
            </a:r>
            <a:endParaRPr sz="1500" dirty="0">
              <a:solidFill>
                <a:schemeClr val="dk1"/>
              </a:solidFill>
              <a:latin typeface="Libre Baskerville" panose="02000000000000000000" pitchFamily="2" charset="0"/>
              <a:sym typeface="Arial"/>
            </a:endParaRPr>
          </a:p>
        </p:txBody>
      </p:sp>
      <p:pic>
        <p:nvPicPr>
          <p:cNvPr id="408" name="Google Shape;408;p45"/>
          <p:cNvPicPr preferRelativeResize="0"/>
          <p:nvPr/>
        </p:nvPicPr>
        <p:blipFill rotWithShape="1">
          <a:blip r:embed="rId3">
            <a:alphaModFix/>
          </a:blip>
          <a:srcRect/>
          <a:stretch/>
        </p:blipFill>
        <p:spPr>
          <a:xfrm>
            <a:off x="1692805" y="838706"/>
            <a:ext cx="5191549" cy="1819101"/>
          </a:xfrm>
          <a:prstGeom prst="rect">
            <a:avLst/>
          </a:prstGeom>
          <a:noFill/>
          <a:ln>
            <a:noFill/>
          </a:ln>
        </p:spPr>
      </p:pic>
      <p:pic>
        <p:nvPicPr>
          <p:cNvPr id="409" name="Google Shape;409;p45"/>
          <p:cNvPicPr preferRelativeResize="0"/>
          <p:nvPr/>
        </p:nvPicPr>
        <p:blipFill rotWithShape="1">
          <a:blip r:embed="rId4">
            <a:alphaModFix/>
          </a:blip>
          <a:srcRect/>
          <a:stretch/>
        </p:blipFill>
        <p:spPr>
          <a:xfrm>
            <a:off x="985837" y="3441999"/>
            <a:ext cx="7215313" cy="123331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14"/>
        <p:cNvGrpSpPr/>
        <p:nvPr/>
      </p:nvGrpSpPr>
      <p:grpSpPr>
        <a:xfrm>
          <a:off x="0" y="0"/>
          <a:ext cx="0" cy="0"/>
          <a:chOff x="0" y="0"/>
          <a:chExt cx="0" cy="0"/>
        </a:xfrm>
      </p:grpSpPr>
      <p:sp>
        <p:nvSpPr>
          <p:cNvPr id="415" name="Google Shape;415;p46"/>
          <p:cNvSpPr txBox="1">
            <a:spLocks noGrp="1"/>
          </p:cNvSpPr>
          <p:nvPr>
            <p:ph type="ctrTitle" idx="4294967295"/>
          </p:nvPr>
        </p:nvSpPr>
        <p:spPr>
          <a:xfrm>
            <a:off x="729450" y="1322450"/>
            <a:ext cx="7688100" cy="1664700"/>
          </a:xfrm>
          <a:prstGeom prst="rect">
            <a:avLst/>
          </a:prstGeom>
          <a:noFill/>
          <a:ln>
            <a:noFill/>
          </a:ln>
        </p:spPr>
        <p:txBody>
          <a:bodyPr spcFirstLastPara="1" wrap="square" lIns="68575" tIns="34275" rIns="68575" bIns="68575" anchor="ctr" anchorCtr="0">
            <a:noAutofit/>
          </a:bodyPr>
          <a:lstStyle/>
          <a:p>
            <a:pPr marL="0" lvl="0" indent="0" algn="ctr" rtl="0">
              <a:lnSpc>
                <a:spcPct val="100000"/>
              </a:lnSpc>
              <a:spcBef>
                <a:spcPts val="0"/>
              </a:spcBef>
              <a:spcAft>
                <a:spcPts val="0"/>
              </a:spcAft>
              <a:buClr>
                <a:srgbClr val="FFFFFF"/>
              </a:buClr>
              <a:buSzPts val="3000"/>
              <a:buFont typeface="Libre Franklin"/>
              <a:buNone/>
            </a:pPr>
            <a:r>
              <a:rPr lang="en" sz="3000" b="0" i="0" u="none">
                <a:solidFill>
                  <a:srgbClr val="FFFFFF"/>
                </a:solidFill>
                <a:latin typeface="Libre Franklin"/>
                <a:ea typeface="Libre Franklin"/>
                <a:cs typeface="Libre Franklin"/>
                <a:sym typeface="Libre Franklin"/>
              </a:rPr>
              <a:t> </a:t>
            </a:r>
            <a:endParaRPr/>
          </a:p>
        </p:txBody>
      </p:sp>
      <p:sp>
        <p:nvSpPr>
          <p:cNvPr id="416" name="Google Shape;416;p46"/>
          <p:cNvSpPr txBox="1">
            <a:spLocks noGrp="1"/>
          </p:cNvSpPr>
          <p:nvPr>
            <p:ph type="subTitle" idx="4294967295"/>
          </p:nvPr>
        </p:nvSpPr>
        <p:spPr>
          <a:xfrm>
            <a:off x="729627" y="3172900"/>
            <a:ext cx="7688100" cy="541200"/>
          </a:xfrm>
          <a:prstGeom prst="rect">
            <a:avLst/>
          </a:prstGeom>
          <a:noFill/>
          <a:ln>
            <a:noFill/>
          </a:ln>
        </p:spPr>
        <p:txBody>
          <a:bodyPr spcFirstLastPara="1" wrap="square" lIns="68575" tIns="34275" rIns="68575" bIns="34275" anchor="t" anchorCtr="0">
            <a:noAutofit/>
          </a:bodyPr>
          <a:lstStyle/>
          <a:p>
            <a:pPr marL="0" lvl="0" indent="0" algn="ctr" rtl="0">
              <a:lnSpc>
                <a:spcPct val="100000"/>
              </a:lnSpc>
              <a:spcBef>
                <a:spcPts val="0"/>
              </a:spcBef>
              <a:spcAft>
                <a:spcPts val="0"/>
              </a:spcAft>
              <a:buSzPts val="1700"/>
              <a:buNone/>
            </a:pPr>
            <a:r>
              <a:rPr lang="en" sz="2000" b="0" i="0" u="none">
                <a:solidFill>
                  <a:schemeClr val="dk2"/>
                </a:solidFill>
                <a:latin typeface="Libre Baskerville"/>
                <a:ea typeface="Libre Baskerville"/>
                <a:cs typeface="Libre Baskerville"/>
                <a:sym typeface="Libre Baskerville"/>
              </a:rPr>
              <a:t> </a:t>
            </a:r>
            <a:endParaRPr/>
          </a:p>
        </p:txBody>
      </p:sp>
      <p:sp>
        <p:nvSpPr>
          <p:cNvPr id="417" name="Google Shape;417;p46"/>
          <p:cNvSpPr txBox="1"/>
          <p:nvPr/>
        </p:nvSpPr>
        <p:spPr>
          <a:xfrm>
            <a:off x="1746646" y="2588419"/>
            <a:ext cx="5772150" cy="391715"/>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2100"/>
              <a:buFont typeface="Quattrocento Sans"/>
              <a:buNone/>
            </a:pPr>
            <a:r>
              <a:rPr lang="en" sz="2100" b="1" i="0" u="none">
                <a:solidFill>
                  <a:schemeClr val="dk1"/>
                </a:solidFill>
                <a:latin typeface="Quattrocento Sans"/>
                <a:ea typeface="Quattrocento Sans"/>
                <a:cs typeface="Quattrocento Sans"/>
                <a:sym typeface="Quattrocento Sans"/>
              </a:rPr>
              <a:t> </a:t>
            </a:r>
            <a:endParaRPr sz="1100"/>
          </a:p>
        </p:txBody>
      </p:sp>
      <p:sp>
        <p:nvSpPr>
          <p:cNvPr id="418" name="Google Shape;418;p46"/>
          <p:cNvSpPr txBox="1"/>
          <p:nvPr/>
        </p:nvSpPr>
        <p:spPr>
          <a:xfrm>
            <a:off x="1600200" y="4514850"/>
            <a:ext cx="1485900" cy="300038"/>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419" name="Google Shape;419;p46"/>
          <p:cNvSpPr txBox="1"/>
          <p:nvPr/>
        </p:nvSpPr>
        <p:spPr>
          <a:xfrm>
            <a:off x="3889772" y="4510088"/>
            <a:ext cx="1485900" cy="300038"/>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420" name="Google Shape;420;p46"/>
          <p:cNvSpPr txBox="1"/>
          <p:nvPr/>
        </p:nvSpPr>
        <p:spPr>
          <a:xfrm>
            <a:off x="1411700" y="1445275"/>
            <a:ext cx="63147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b="1">
                <a:solidFill>
                  <a:srgbClr val="0000FF"/>
                </a:solidFill>
                <a:latin typeface="Libre Baskerville"/>
                <a:ea typeface="Libre Baskerville"/>
                <a:cs typeface="Libre Baskerville"/>
                <a:sym typeface="Libre Baskerville"/>
              </a:rPr>
              <a:t>Hands-on</a:t>
            </a:r>
            <a:endParaRPr sz="1100">
              <a:solidFill>
                <a:srgbClr val="0000FF"/>
              </a:solidFill>
            </a:endParaRPr>
          </a:p>
        </p:txBody>
      </p:sp>
      <p:sp>
        <p:nvSpPr>
          <p:cNvPr id="8" name="TextBox 7">
            <a:extLst>
              <a:ext uri="{FF2B5EF4-FFF2-40B4-BE49-F238E27FC236}">
                <a16:creationId xmlns:a16="http://schemas.microsoft.com/office/drawing/2014/main" id="{B1463585-6944-7266-247C-249600ABCE0D}"/>
              </a:ext>
            </a:extLst>
          </p:cNvPr>
          <p:cNvSpPr txBox="1"/>
          <p:nvPr/>
        </p:nvSpPr>
        <p:spPr>
          <a:xfrm>
            <a:off x="1926093" y="4525244"/>
            <a:ext cx="5413106" cy="338554"/>
          </a:xfrm>
          <a:prstGeom prst="rect">
            <a:avLst/>
          </a:prstGeom>
          <a:noFill/>
        </p:spPr>
        <p:txBody>
          <a:bodyPr wrap="square">
            <a:spAutoFit/>
          </a:bodyPr>
          <a:lstStyle/>
          <a:p>
            <a:pPr algn="ctr"/>
            <a:r>
              <a:rPr lang="en-IN" sz="1600" dirty="0">
                <a:latin typeface="Libre Baskerville" panose="02000000000000000000" pitchFamily="2" charset="0"/>
              </a:rPr>
              <a:t>Ref: </a:t>
            </a:r>
            <a:r>
              <a:rPr lang="en-IN" sz="1600" dirty="0">
                <a:latin typeface="Libre Baskerville" panose="02000000000000000000" pitchFamily="2" charset="0"/>
                <a:hlinkClick r:id="rId3"/>
              </a:rPr>
              <a:t>https://github.com/puneet-kr/TSS2022D27</a:t>
            </a:r>
            <a:r>
              <a:rPr lang="en-IN" sz="1600" dirty="0">
                <a:latin typeface="Libre Baskerville" panose="02000000000000000000" pitchFamily="2" charset="0"/>
              </a:rPr>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grpSp>
        <p:nvGrpSpPr>
          <p:cNvPr id="147" name="Google Shape;147;p21"/>
          <p:cNvGrpSpPr/>
          <p:nvPr/>
        </p:nvGrpSpPr>
        <p:grpSpPr>
          <a:xfrm>
            <a:off x="4171922" y="805001"/>
            <a:ext cx="2677977" cy="1146893"/>
            <a:chOff x="3841863" y="489001"/>
            <a:chExt cx="4286135" cy="1097400"/>
          </a:xfrm>
        </p:grpSpPr>
        <p:sp>
          <p:nvSpPr>
            <p:cNvPr id="148" name="Google Shape;148;p21"/>
            <p:cNvSpPr/>
            <p:nvPr/>
          </p:nvSpPr>
          <p:spPr>
            <a:xfrm rot="5400000">
              <a:off x="4023026" y="897601"/>
              <a:ext cx="1097400" cy="280200"/>
            </a:xfrm>
            <a:prstGeom prst="notchedRightArrow">
              <a:avLst>
                <a:gd name="adj1" fmla="val 18330"/>
                <a:gd name="adj2" fmla="val 0"/>
              </a:avLst>
            </a:prstGeom>
            <a:solidFill>
              <a:srgbClr val="01D9CA"/>
            </a:solidFill>
            <a:ln>
              <a:noFill/>
            </a:ln>
          </p:spPr>
          <p:txBody>
            <a:bodyPr spcFirstLastPara="1" wrap="square" lIns="68575" tIns="34275" rIns="27432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grpSp>
          <p:nvGrpSpPr>
            <p:cNvPr id="149" name="Google Shape;149;p21"/>
            <p:cNvGrpSpPr/>
            <p:nvPr/>
          </p:nvGrpSpPr>
          <p:grpSpPr>
            <a:xfrm>
              <a:off x="3841863" y="780695"/>
              <a:ext cx="4286135" cy="583653"/>
              <a:chOff x="-2" y="5178001"/>
              <a:chExt cx="4286135" cy="863986"/>
            </a:xfrm>
          </p:grpSpPr>
          <p:sp>
            <p:nvSpPr>
              <p:cNvPr id="150" name="Google Shape;150;p21"/>
              <p:cNvSpPr/>
              <p:nvPr/>
            </p:nvSpPr>
            <p:spPr>
              <a:xfrm>
                <a:off x="-2" y="5687849"/>
                <a:ext cx="592591" cy="354138"/>
              </a:xfrm>
              <a:custGeom>
                <a:avLst/>
                <a:gdLst/>
                <a:ahLst/>
                <a:cxnLst/>
                <a:rect l="l" t="t" r="r" b="b"/>
                <a:pathLst>
                  <a:path w="592282" h="353292" extrusionOk="0">
                    <a:moveTo>
                      <a:pt x="0" y="176645"/>
                    </a:moveTo>
                    <a:lnTo>
                      <a:pt x="0" y="176646"/>
                    </a:lnTo>
                    <a:lnTo>
                      <a:pt x="0" y="176646"/>
                    </a:lnTo>
                    <a:lnTo>
                      <a:pt x="0" y="176645"/>
                    </a:lnTo>
                    <a:close/>
                    <a:moveTo>
                      <a:pt x="176646" y="0"/>
                    </a:moveTo>
                    <a:lnTo>
                      <a:pt x="592282" y="0"/>
                    </a:lnTo>
                    <a:lnTo>
                      <a:pt x="592282" y="353292"/>
                    </a:lnTo>
                    <a:lnTo>
                      <a:pt x="176646" y="353291"/>
                    </a:lnTo>
                    <a:cubicBezTo>
                      <a:pt x="103477" y="353291"/>
                      <a:pt x="40698" y="308805"/>
                      <a:pt x="13882" y="245404"/>
                    </a:cubicBezTo>
                    <a:lnTo>
                      <a:pt x="0" y="176646"/>
                    </a:lnTo>
                    <a:lnTo>
                      <a:pt x="13882" y="107888"/>
                    </a:lnTo>
                    <a:cubicBezTo>
                      <a:pt x="40698" y="44487"/>
                      <a:pt x="103477" y="0"/>
                      <a:pt x="176646" y="0"/>
                    </a:cubicBezTo>
                    <a:close/>
                  </a:path>
                </a:pathLst>
              </a:custGeom>
              <a:solidFill>
                <a:srgbClr val="016760"/>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51" name="Google Shape;151;p21"/>
              <p:cNvSpPr/>
              <p:nvPr/>
            </p:nvSpPr>
            <p:spPr>
              <a:xfrm>
                <a:off x="-2" y="5178001"/>
                <a:ext cx="4286135" cy="745947"/>
              </a:xfrm>
              <a:custGeom>
                <a:avLst/>
                <a:gdLst/>
                <a:ahLst/>
                <a:cxnLst/>
                <a:rect l="l" t="t" r="r" b="b"/>
                <a:pathLst>
                  <a:path w="4166758" h="800099" extrusionOk="0">
                    <a:moveTo>
                      <a:pt x="455897" y="0"/>
                    </a:moveTo>
                    <a:lnTo>
                      <a:pt x="3855031" y="0"/>
                    </a:lnTo>
                    <a:lnTo>
                      <a:pt x="4166758" y="311727"/>
                    </a:lnTo>
                    <a:lnTo>
                      <a:pt x="3855031" y="623454"/>
                    </a:lnTo>
                    <a:lnTo>
                      <a:pt x="1517075" y="623454"/>
                    </a:lnTo>
                    <a:lnTo>
                      <a:pt x="1517075" y="623449"/>
                    </a:lnTo>
                    <a:lnTo>
                      <a:pt x="592284" y="623449"/>
                    </a:lnTo>
                    <a:lnTo>
                      <a:pt x="592284" y="623454"/>
                    </a:lnTo>
                    <a:lnTo>
                      <a:pt x="176649" y="623454"/>
                    </a:lnTo>
                    <a:cubicBezTo>
                      <a:pt x="103480" y="623454"/>
                      <a:pt x="40701" y="667941"/>
                      <a:pt x="13885" y="731342"/>
                    </a:cubicBezTo>
                    <a:lnTo>
                      <a:pt x="3" y="800099"/>
                    </a:lnTo>
                    <a:lnTo>
                      <a:pt x="3" y="800099"/>
                    </a:lnTo>
                    <a:lnTo>
                      <a:pt x="3" y="446808"/>
                    </a:lnTo>
                    <a:lnTo>
                      <a:pt x="4" y="446808"/>
                    </a:lnTo>
                    <a:lnTo>
                      <a:pt x="4" y="176666"/>
                    </a:lnTo>
                    <a:lnTo>
                      <a:pt x="0" y="176647"/>
                    </a:lnTo>
                    <a:lnTo>
                      <a:pt x="13882" y="107889"/>
                    </a:lnTo>
                    <a:cubicBezTo>
                      <a:pt x="40698" y="44488"/>
                      <a:pt x="103477" y="1"/>
                      <a:pt x="176646" y="1"/>
                    </a:cubicBezTo>
                    <a:lnTo>
                      <a:pt x="455897" y="1"/>
                    </a:lnTo>
                    <a:lnTo>
                      <a:pt x="455897" y="0"/>
                    </a:lnTo>
                    <a:close/>
                  </a:path>
                </a:pathLst>
              </a:custGeom>
              <a:solidFill>
                <a:srgbClr val="01A89B"/>
              </a:solidFill>
              <a:ln>
                <a:noFill/>
              </a:ln>
            </p:spPr>
            <p:txBody>
              <a:bodyPr spcFirstLastPara="1" wrap="square" lIns="342900" tIns="34275" rIns="274325" bIns="34275" anchor="t" anchorCtr="0">
                <a:noAutofit/>
              </a:bodyPr>
              <a:lstStyle/>
              <a:p>
                <a:pPr marL="0" marR="0" lvl="0" indent="0" algn="l" rtl="0">
                  <a:lnSpc>
                    <a:spcPct val="100000"/>
                  </a:lnSpc>
                  <a:spcBef>
                    <a:spcPts val="0"/>
                  </a:spcBef>
                  <a:spcAft>
                    <a:spcPts val="0"/>
                  </a:spcAft>
                  <a:buClr>
                    <a:srgbClr val="FFFFFF"/>
                  </a:buClr>
                  <a:buSzPts val="1400"/>
                  <a:buFont typeface="Libre Baskerville"/>
                  <a:buNone/>
                </a:pPr>
                <a:r>
                  <a:rPr lang="en" sz="1450" b="1" i="0" u="none" dirty="0">
                    <a:solidFill>
                      <a:srgbClr val="FFFFFF"/>
                    </a:solidFill>
                    <a:latin typeface="Libre Baskerville"/>
                    <a:ea typeface="Libre Baskerville"/>
                    <a:cs typeface="Libre Baskerville"/>
                    <a:sym typeface="Libre Baskerville"/>
                  </a:rPr>
                  <a:t>1. </a:t>
                </a:r>
                <a:r>
                  <a:rPr lang="en" sz="1450" b="1" dirty="0">
                    <a:solidFill>
                      <a:srgbClr val="FFFFFF"/>
                    </a:solidFill>
                    <a:latin typeface="Libre Baskerville"/>
                    <a:ea typeface="Libre Baskerville"/>
                    <a:cs typeface="Libre Baskerville"/>
                    <a:sym typeface="Libre Baskerville"/>
                  </a:rPr>
                  <a:t>Intro, SHAP, LIME</a:t>
                </a:r>
                <a:endParaRPr sz="1450" dirty="0">
                  <a:latin typeface="Libre Baskerville"/>
                  <a:ea typeface="Libre Baskerville"/>
                  <a:cs typeface="Libre Baskerville"/>
                  <a:sym typeface="Libre Baskerville"/>
                </a:endParaRPr>
              </a:p>
            </p:txBody>
          </p:sp>
        </p:grpSp>
      </p:grpSp>
      <p:grpSp>
        <p:nvGrpSpPr>
          <p:cNvPr id="152" name="Google Shape;152;p21"/>
          <p:cNvGrpSpPr/>
          <p:nvPr/>
        </p:nvGrpSpPr>
        <p:grpSpPr>
          <a:xfrm>
            <a:off x="2370068" y="1770197"/>
            <a:ext cx="2697428" cy="1205088"/>
            <a:chOff x="926857" y="1859280"/>
            <a:chExt cx="4374680" cy="1371600"/>
          </a:xfrm>
        </p:grpSpPr>
        <p:sp>
          <p:nvSpPr>
            <p:cNvPr id="153" name="Google Shape;153;p21"/>
            <p:cNvSpPr/>
            <p:nvPr/>
          </p:nvSpPr>
          <p:spPr>
            <a:xfrm rot="5400000">
              <a:off x="3886150" y="2404829"/>
              <a:ext cx="1371600" cy="280501"/>
            </a:xfrm>
            <a:prstGeom prst="notchedRightArrow">
              <a:avLst>
                <a:gd name="adj1" fmla="val 18325"/>
                <a:gd name="adj2" fmla="val 0"/>
              </a:avLst>
            </a:prstGeom>
            <a:solidFill>
              <a:srgbClr val="E03848"/>
            </a:solidFill>
            <a:ln>
              <a:noFill/>
            </a:ln>
          </p:spPr>
          <p:txBody>
            <a:bodyPr spcFirstLastPara="1" wrap="square" lIns="27432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grpSp>
          <p:nvGrpSpPr>
            <p:cNvPr id="154" name="Google Shape;154;p21"/>
            <p:cNvGrpSpPr/>
            <p:nvPr/>
          </p:nvGrpSpPr>
          <p:grpSpPr>
            <a:xfrm flipH="1">
              <a:off x="926857" y="2328443"/>
              <a:ext cx="4374680" cy="658881"/>
              <a:chOff x="0" y="5066221"/>
              <a:chExt cx="4371631" cy="975348"/>
            </a:xfrm>
          </p:grpSpPr>
          <p:sp>
            <p:nvSpPr>
              <p:cNvPr id="155" name="Google Shape;155;p21"/>
              <p:cNvSpPr/>
              <p:nvPr/>
            </p:nvSpPr>
            <p:spPr>
              <a:xfrm>
                <a:off x="0" y="5066221"/>
                <a:ext cx="4371631" cy="798875"/>
              </a:xfrm>
              <a:custGeom>
                <a:avLst/>
                <a:gdLst/>
                <a:ahLst/>
                <a:cxnLst/>
                <a:rect l="l" t="t" r="r" b="b"/>
                <a:pathLst>
                  <a:path w="4166758" h="800099" extrusionOk="0">
                    <a:moveTo>
                      <a:pt x="455897" y="0"/>
                    </a:moveTo>
                    <a:lnTo>
                      <a:pt x="3855031" y="0"/>
                    </a:lnTo>
                    <a:lnTo>
                      <a:pt x="4166758" y="311727"/>
                    </a:lnTo>
                    <a:lnTo>
                      <a:pt x="3855031" y="623454"/>
                    </a:lnTo>
                    <a:lnTo>
                      <a:pt x="1517075" y="623454"/>
                    </a:lnTo>
                    <a:lnTo>
                      <a:pt x="1517075" y="623449"/>
                    </a:lnTo>
                    <a:lnTo>
                      <a:pt x="592284" y="623449"/>
                    </a:lnTo>
                    <a:lnTo>
                      <a:pt x="592284" y="623454"/>
                    </a:lnTo>
                    <a:lnTo>
                      <a:pt x="176649" y="623454"/>
                    </a:lnTo>
                    <a:cubicBezTo>
                      <a:pt x="103480" y="623454"/>
                      <a:pt x="40701" y="667941"/>
                      <a:pt x="13885" y="731342"/>
                    </a:cubicBezTo>
                    <a:lnTo>
                      <a:pt x="3" y="800099"/>
                    </a:lnTo>
                    <a:lnTo>
                      <a:pt x="3" y="800099"/>
                    </a:lnTo>
                    <a:lnTo>
                      <a:pt x="3" y="446808"/>
                    </a:lnTo>
                    <a:lnTo>
                      <a:pt x="4" y="446808"/>
                    </a:lnTo>
                    <a:lnTo>
                      <a:pt x="4" y="176666"/>
                    </a:lnTo>
                    <a:lnTo>
                      <a:pt x="0" y="176647"/>
                    </a:lnTo>
                    <a:lnTo>
                      <a:pt x="13882" y="107889"/>
                    </a:lnTo>
                    <a:cubicBezTo>
                      <a:pt x="40698" y="44488"/>
                      <a:pt x="103477" y="1"/>
                      <a:pt x="176646" y="1"/>
                    </a:cubicBezTo>
                    <a:lnTo>
                      <a:pt x="455897" y="1"/>
                    </a:lnTo>
                    <a:lnTo>
                      <a:pt x="455897" y="0"/>
                    </a:lnTo>
                    <a:close/>
                  </a:path>
                </a:pathLst>
              </a:custGeom>
              <a:solidFill>
                <a:srgbClr val="BE1D2C"/>
              </a:solidFill>
              <a:ln>
                <a:noFill/>
              </a:ln>
            </p:spPr>
            <p:txBody>
              <a:bodyPr spcFirstLastPara="1" wrap="square" lIns="274325" tIns="34275" rIns="342900" bIns="34275" anchor="t" anchorCtr="0">
                <a:noAutofit/>
              </a:bodyPr>
              <a:lstStyle/>
              <a:p>
                <a:pPr marL="0" marR="0" lvl="0" indent="0" algn="r" rtl="0">
                  <a:lnSpc>
                    <a:spcPct val="100000"/>
                  </a:lnSpc>
                  <a:spcBef>
                    <a:spcPts val="0"/>
                  </a:spcBef>
                  <a:spcAft>
                    <a:spcPts val="0"/>
                  </a:spcAft>
                  <a:buClr>
                    <a:srgbClr val="FFFFFF"/>
                  </a:buClr>
                  <a:buSzPts val="1500"/>
                  <a:buFont typeface="Libre Baskerville"/>
                  <a:buNone/>
                </a:pPr>
                <a:r>
                  <a:rPr lang="en" sz="1500" b="1" i="0" u="none" dirty="0">
                    <a:solidFill>
                      <a:srgbClr val="FFFFFF"/>
                    </a:solidFill>
                    <a:latin typeface="Libre Baskerville"/>
                    <a:ea typeface="Libre Baskerville"/>
                    <a:cs typeface="Libre Baskerville"/>
                    <a:sym typeface="Libre Baskerville"/>
                  </a:rPr>
                  <a:t>2. </a:t>
                </a:r>
                <a:r>
                  <a:rPr lang="en" sz="1500" b="1" dirty="0">
                    <a:solidFill>
                      <a:srgbClr val="FFFFFF"/>
                    </a:solidFill>
                    <a:latin typeface="Libre Baskerville"/>
                    <a:ea typeface="Libre Baskerville"/>
                    <a:cs typeface="Libre Baskerville"/>
                    <a:sym typeface="Libre Baskerville"/>
                  </a:rPr>
                  <a:t>Hands-on</a:t>
                </a:r>
                <a:endParaRPr sz="1500" b="1" i="0" u="none" dirty="0">
                  <a:solidFill>
                    <a:srgbClr val="FFFFFF"/>
                  </a:solidFill>
                  <a:latin typeface="Libre Baskerville"/>
                  <a:ea typeface="Libre Baskerville"/>
                  <a:cs typeface="Libre Baskerville"/>
                  <a:sym typeface="Libre Baskerville"/>
                </a:endParaRPr>
              </a:p>
            </p:txBody>
          </p:sp>
          <p:sp>
            <p:nvSpPr>
              <p:cNvPr id="156" name="Google Shape;156;p21"/>
              <p:cNvSpPr/>
              <p:nvPr/>
            </p:nvSpPr>
            <p:spPr>
              <a:xfrm>
                <a:off x="0" y="5688622"/>
                <a:ext cx="591756" cy="352947"/>
              </a:xfrm>
              <a:custGeom>
                <a:avLst/>
                <a:gdLst/>
                <a:ahLst/>
                <a:cxnLst/>
                <a:rect l="l" t="t" r="r" b="b"/>
                <a:pathLst>
                  <a:path w="592282" h="353292" extrusionOk="0">
                    <a:moveTo>
                      <a:pt x="0" y="176645"/>
                    </a:moveTo>
                    <a:lnTo>
                      <a:pt x="0" y="176646"/>
                    </a:lnTo>
                    <a:lnTo>
                      <a:pt x="0" y="176646"/>
                    </a:lnTo>
                    <a:lnTo>
                      <a:pt x="0" y="176645"/>
                    </a:lnTo>
                    <a:close/>
                    <a:moveTo>
                      <a:pt x="176646" y="0"/>
                    </a:moveTo>
                    <a:lnTo>
                      <a:pt x="592282" y="0"/>
                    </a:lnTo>
                    <a:lnTo>
                      <a:pt x="592282" y="353292"/>
                    </a:lnTo>
                    <a:lnTo>
                      <a:pt x="176646" y="353291"/>
                    </a:lnTo>
                    <a:cubicBezTo>
                      <a:pt x="103477" y="353291"/>
                      <a:pt x="40698" y="308805"/>
                      <a:pt x="13882" y="245404"/>
                    </a:cubicBezTo>
                    <a:lnTo>
                      <a:pt x="0" y="176646"/>
                    </a:lnTo>
                    <a:lnTo>
                      <a:pt x="13882" y="107888"/>
                    </a:lnTo>
                    <a:cubicBezTo>
                      <a:pt x="40698" y="44487"/>
                      <a:pt x="103477" y="0"/>
                      <a:pt x="176646" y="0"/>
                    </a:cubicBezTo>
                    <a:close/>
                  </a:path>
                </a:pathLst>
              </a:custGeom>
              <a:solidFill>
                <a:srgbClr val="71111A"/>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grpSp>
      </p:grpSp>
      <p:grpSp>
        <p:nvGrpSpPr>
          <p:cNvPr id="157" name="Google Shape;157;p21"/>
          <p:cNvGrpSpPr/>
          <p:nvPr/>
        </p:nvGrpSpPr>
        <p:grpSpPr>
          <a:xfrm>
            <a:off x="4153101" y="2828220"/>
            <a:ext cx="2697559" cy="1205088"/>
            <a:chOff x="3841865" y="319100"/>
            <a:chExt cx="4166758" cy="1371600"/>
          </a:xfrm>
        </p:grpSpPr>
        <p:sp>
          <p:nvSpPr>
            <p:cNvPr id="158" name="Google Shape;158;p21"/>
            <p:cNvSpPr/>
            <p:nvPr/>
          </p:nvSpPr>
          <p:spPr>
            <a:xfrm rot="5400000">
              <a:off x="3877263" y="873500"/>
              <a:ext cx="1371600" cy="262800"/>
            </a:xfrm>
            <a:prstGeom prst="notchedRightArrow">
              <a:avLst>
                <a:gd name="adj1" fmla="val 18321"/>
                <a:gd name="adj2" fmla="val 0"/>
              </a:avLst>
            </a:prstGeom>
            <a:solidFill>
              <a:srgbClr val="65C3E9"/>
            </a:solidFill>
            <a:ln>
              <a:noFill/>
            </a:ln>
          </p:spPr>
          <p:txBody>
            <a:bodyPr spcFirstLastPara="1" wrap="square" lIns="68575" tIns="34275" rIns="20572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grpSp>
          <p:nvGrpSpPr>
            <p:cNvPr id="159" name="Google Shape;159;p21"/>
            <p:cNvGrpSpPr/>
            <p:nvPr/>
          </p:nvGrpSpPr>
          <p:grpSpPr>
            <a:xfrm>
              <a:off x="3841865" y="704425"/>
              <a:ext cx="4166758" cy="660399"/>
              <a:chOff x="0" y="5065098"/>
              <a:chExt cx="4166758" cy="977595"/>
            </a:xfrm>
          </p:grpSpPr>
          <p:sp>
            <p:nvSpPr>
              <p:cNvPr id="160" name="Google Shape;160;p21"/>
              <p:cNvSpPr/>
              <p:nvPr/>
            </p:nvSpPr>
            <p:spPr>
              <a:xfrm>
                <a:off x="0" y="5688705"/>
                <a:ext cx="592399" cy="353988"/>
              </a:xfrm>
              <a:custGeom>
                <a:avLst/>
                <a:gdLst/>
                <a:ahLst/>
                <a:cxnLst/>
                <a:rect l="l" t="t" r="r" b="b"/>
                <a:pathLst>
                  <a:path w="592282" h="353292" extrusionOk="0">
                    <a:moveTo>
                      <a:pt x="0" y="176645"/>
                    </a:moveTo>
                    <a:lnTo>
                      <a:pt x="0" y="176646"/>
                    </a:lnTo>
                    <a:lnTo>
                      <a:pt x="0" y="176646"/>
                    </a:lnTo>
                    <a:lnTo>
                      <a:pt x="0" y="176645"/>
                    </a:lnTo>
                    <a:close/>
                    <a:moveTo>
                      <a:pt x="176646" y="0"/>
                    </a:moveTo>
                    <a:lnTo>
                      <a:pt x="592282" y="0"/>
                    </a:lnTo>
                    <a:lnTo>
                      <a:pt x="592282" y="353292"/>
                    </a:lnTo>
                    <a:lnTo>
                      <a:pt x="176646" y="353291"/>
                    </a:lnTo>
                    <a:cubicBezTo>
                      <a:pt x="103477" y="353291"/>
                      <a:pt x="40698" y="308805"/>
                      <a:pt x="13882" y="245404"/>
                    </a:cubicBezTo>
                    <a:lnTo>
                      <a:pt x="0" y="176646"/>
                    </a:lnTo>
                    <a:lnTo>
                      <a:pt x="13882" y="107888"/>
                    </a:lnTo>
                    <a:cubicBezTo>
                      <a:pt x="40698" y="44487"/>
                      <a:pt x="103477" y="0"/>
                      <a:pt x="176646" y="0"/>
                    </a:cubicBezTo>
                    <a:close/>
                  </a:path>
                </a:pathLst>
              </a:custGeom>
              <a:solidFill>
                <a:srgbClr val="14688A"/>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61" name="Google Shape;161;p21"/>
              <p:cNvSpPr/>
              <p:nvPr/>
            </p:nvSpPr>
            <p:spPr>
              <a:xfrm>
                <a:off x="0" y="5065098"/>
                <a:ext cx="4166758" cy="802099"/>
              </a:xfrm>
              <a:custGeom>
                <a:avLst/>
                <a:gdLst/>
                <a:ahLst/>
                <a:cxnLst/>
                <a:rect l="l" t="t" r="r" b="b"/>
                <a:pathLst>
                  <a:path w="4166758" h="800099" extrusionOk="0">
                    <a:moveTo>
                      <a:pt x="455897" y="0"/>
                    </a:moveTo>
                    <a:lnTo>
                      <a:pt x="3855031" y="0"/>
                    </a:lnTo>
                    <a:lnTo>
                      <a:pt x="4166758" y="311727"/>
                    </a:lnTo>
                    <a:lnTo>
                      <a:pt x="3855031" y="623454"/>
                    </a:lnTo>
                    <a:lnTo>
                      <a:pt x="1517075" y="623454"/>
                    </a:lnTo>
                    <a:lnTo>
                      <a:pt x="1517075" y="623449"/>
                    </a:lnTo>
                    <a:lnTo>
                      <a:pt x="592284" y="623449"/>
                    </a:lnTo>
                    <a:lnTo>
                      <a:pt x="592284" y="623454"/>
                    </a:lnTo>
                    <a:lnTo>
                      <a:pt x="176649" y="623454"/>
                    </a:lnTo>
                    <a:cubicBezTo>
                      <a:pt x="103480" y="623454"/>
                      <a:pt x="40701" y="667941"/>
                      <a:pt x="13885" y="731342"/>
                    </a:cubicBezTo>
                    <a:lnTo>
                      <a:pt x="3" y="800099"/>
                    </a:lnTo>
                    <a:lnTo>
                      <a:pt x="3" y="800099"/>
                    </a:lnTo>
                    <a:lnTo>
                      <a:pt x="3" y="446808"/>
                    </a:lnTo>
                    <a:lnTo>
                      <a:pt x="4" y="446808"/>
                    </a:lnTo>
                    <a:lnTo>
                      <a:pt x="4" y="176666"/>
                    </a:lnTo>
                    <a:lnTo>
                      <a:pt x="0" y="176647"/>
                    </a:lnTo>
                    <a:lnTo>
                      <a:pt x="13882" y="107889"/>
                    </a:lnTo>
                    <a:cubicBezTo>
                      <a:pt x="40698" y="44488"/>
                      <a:pt x="103477" y="1"/>
                      <a:pt x="176646" y="1"/>
                    </a:cubicBezTo>
                    <a:lnTo>
                      <a:pt x="455897" y="1"/>
                    </a:lnTo>
                    <a:lnTo>
                      <a:pt x="455897" y="0"/>
                    </a:lnTo>
                    <a:close/>
                  </a:path>
                </a:pathLst>
              </a:custGeom>
              <a:solidFill>
                <a:srgbClr val="27A9E0"/>
              </a:solidFill>
              <a:ln>
                <a:noFill/>
              </a:ln>
            </p:spPr>
            <p:txBody>
              <a:bodyPr spcFirstLastPara="1" wrap="square" lIns="342900" tIns="34275" rIns="205725" bIns="34275" anchor="t" anchorCtr="0">
                <a:noAutofit/>
              </a:bodyPr>
              <a:lstStyle/>
              <a:p>
                <a:pPr marL="0" marR="0" lvl="0" indent="0" algn="l" rtl="0">
                  <a:lnSpc>
                    <a:spcPct val="100000"/>
                  </a:lnSpc>
                  <a:spcBef>
                    <a:spcPts val="0"/>
                  </a:spcBef>
                  <a:spcAft>
                    <a:spcPts val="0"/>
                  </a:spcAft>
                  <a:buClr>
                    <a:srgbClr val="FFFFFF"/>
                  </a:buClr>
                  <a:buSzPts val="1500"/>
                  <a:buFont typeface="Libre Baskerville"/>
                  <a:buNone/>
                </a:pPr>
                <a:r>
                  <a:rPr lang="en" sz="1500" b="1" i="0" u="none" dirty="0">
                    <a:solidFill>
                      <a:srgbClr val="FFFFFF"/>
                    </a:solidFill>
                    <a:latin typeface="Libre Baskerville"/>
                    <a:ea typeface="Libre Baskerville"/>
                    <a:cs typeface="Libre Baskerville"/>
                    <a:sym typeface="Libre Baskerville"/>
                  </a:rPr>
                  <a:t>3. Cluster based…</a:t>
                </a:r>
                <a:endParaRPr sz="1100" dirty="0">
                  <a:latin typeface="Libre Baskerville"/>
                  <a:ea typeface="Libre Baskerville"/>
                  <a:cs typeface="Libre Baskerville"/>
                  <a:sym typeface="Libre Baskerville"/>
                </a:endParaRPr>
              </a:p>
            </p:txBody>
          </p:sp>
        </p:grpSp>
      </p:grpSp>
      <p:grpSp>
        <p:nvGrpSpPr>
          <p:cNvPr id="162" name="Google Shape;162;p21"/>
          <p:cNvGrpSpPr/>
          <p:nvPr/>
        </p:nvGrpSpPr>
        <p:grpSpPr>
          <a:xfrm>
            <a:off x="2389326" y="3868081"/>
            <a:ext cx="2678247" cy="1205090"/>
            <a:chOff x="971307" y="1859281"/>
            <a:chExt cx="4330230" cy="1297470"/>
          </a:xfrm>
        </p:grpSpPr>
        <p:sp>
          <p:nvSpPr>
            <p:cNvPr id="163" name="Google Shape;163;p21"/>
            <p:cNvSpPr/>
            <p:nvPr/>
          </p:nvSpPr>
          <p:spPr>
            <a:xfrm rot="5400000">
              <a:off x="3928105" y="2363299"/>
              <a:ext cx="1297470" cy="289433"/>
            </a:xfrm>
            <a:prstGeom prst="notchedRightArrow">
              <a:avLst>
                <a:gd name="adj1" fmla="val 18326"/>
                <a:gd name="adj2" fmla="val 0"/>
              </a:avLst>
            </a:prstGeom>
            <a:solidFill>
              <a:srgbClr val="7A7A9E"/>
            </a:solidFill>
            <a:ln>
              <a:noFill/>
            </a:ln>
          </p:spPr>
          <p:txBody>
            <a:bodyPr spcFirstLastPara="1" wrap="square" lIns="205725" tIns="34275" rIns="68575" bIns="34275" anchor="t"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grpSp>
          <p:nvGrpSpPr>
            <p:cNvPr id="164" name="Google Shape;164;p21"/>
            <p:cNvGrpSpPr/>
            <p:nvPr/>
          </p:nvGrpSpPr>
          <p:grpSpPr>
            <a:xfrm flipH="1">
              <a:off x="971307" y="2328443"/>
              <a:ext cx="4330230" cy="658881"/>
              <a:chOff x="0" y="5066221"/>
              <a:chExt cx="4327212" cy="975348"/>
            </a:xfrm>
          </p:grpSpPr>
          <p:sp>
            <p:nvSpPr>
              <p:cNvPr id="165" name="Google Shape;165;p21"/>
              <p:cNvSpPr/>
              <p:nvPr/>
            </p:nvSpPr>
            <p:spPr>
              <a:xfrm>
                <a:off x="0" y="5066221"/>
                <a:ext cx="4327212" cy="798875"/>
              </a:xfrm>
              <a:custGeom>
                <a:avLst/>
                <a:gdLst/>
                <a:ahLst/>
                <a:cxnLst/>
                <a:rect l="l" t="t" r="r" b="b"/>
                <a:pathLst>
                  <a:path w="4166758" h="800099" extrusionOk="0">
                    <a:moveTo>
                      <a:pt x="455897" y="0"/>
                    </a:moveTo>
                    <a:lnTo>
                      <a:pt x="3855031" y="0"/>
                    </a:lnTo>
                    <a:lnTo>
                      <a:pt x="4166758" y="311727"/>
                    </a:lnTo>
                    <a:lnTo>
                      <a:pt x="3855031" y="623454"/>
                    </a:lnTo>
                    <a:lnTo>
                      <a:pt x="1517075" y="623454"/>
                    </a:lnTo>
                    <a:lnTo>
                      <a:pt x="1517075" y="623449"/>
                    </a:lnTo>
                    <a:lnTo>
                      <a:pt x="592284" y="623449"/>
                    </a:lnTo>
                    <a:lnTo>
                      <a:pt x="592284" y="623454"/>
                    </a:lnTo>
                    <a:lnTo>
                      <a:pt x="176649" y="623454"/>
                    </a:lnTo>
                    <a:cubicBezTo>
                      <a:pt x="103480" y="623454"/>
                      <a:pt x="40701" y="667941"/>
                      <a:pt x="13885" y="731342"/>
                    </a:cubicBezTo>
                    <a:lnTo>
                      <a:pt x="3" y="800099"/>
                    </a:lnTo>
                    <a:lnTo>
                      <a:pt x="3" y="800099"/>
                    </a:lnTo>
                    <a:lnTo>
                      <a:pt x="3" y="446808"/>
                    </a:lnTo>
                    <a:lnTo>
                      <a:pt x="4" y="446808"/>
                    </a:lnTo>
                    <a:lnTo>
                      <a:pt x="4" y="176666"/>
                    </a:lnTo>
                    <a:lnTo>
                      <a:pt x="0" y="176647"/>
                    </a:lnTo>
                    <a:lnTo>
                      <a:pt x="13882" y="107889"/>
                    </a:lnTo>
                    <a:cubicBezTo>
                      <a:pt x="40698" y="44488"/>
                      <a:pt x="103477" y="1"/>
                      <a:pt x="176646" y="1"/>
                    </a:cubicBezTo>
                    <a:lnTo>
                      <a:pt x="455897" y="1"/>
                    </a:lnTo>
                    <a:lnTo>
                      <a:pt x="455897" y="0"/>
                    </a:lnTo>
                    <a:close/>
                  </a:path>
                </a:pathLst>
              </a:custGeom>
              <a:solidFill>
                <a:srgbClr val="5A5A7B"/>
              </a:solidFill>
              <a:ln>
                <a:noFill/>
              </a:ln>
            </p:spPr>
            <p:txBody>
              <a:bodyPr spcFirstLastPara="1" wrap="square" lIns="205725" tIns="34275" rIns="342900" bIns="34275" anchor="t" anchorCtr="0">
                <a:noAutofit/>
              </a:bodyPr>
              <a:lstStyle/>
              <a:p>
                <a:pPr marL="0" marR="0" lvl="0" indent="0" algn="r" rtl="0">
                  <a:lnSpc>
                    <a:spcPct val="100000"/>
                  </a:lnSpc>
                  <a:spcBef>
                    <a:spcPts val="0"/>
                  </a:spcBef>
                  <a:spcAft>
                    <a:spcPts val="0"/>
                  </a:spcAft>
                  <a:buClr>
                    <a:srgbClr val="FFFFFF"/>
                  </a:buClr>
                  <a:buSzPts val="1500"/>
                  <a:buFont typeface="Libre Baskerville"/>
                  <a:buNone/>
                </a:pPr>
                <a:r>
                  <a:rPr lang="en" sz="1600" b="1" i="0" u="none" dirty="0">
                    <a:solidFill>
                      <a:srgbClr val="FFFFFF"/>
                    </a:solidFill>
                    <a:latin typeface="Libre Baskerville"/>
                    <a:ea typeface="Libre Baskerville"/>
                    <a:cs typeface="Libre Baskerville"/>
                    <a:sym typeface="Libre Baskerville"/>
                  </a:rPr>
                  <a:t>4. Research…</a:t>
                </a:r>
                <a:endParaRPr sz="1600" dirty="0">
                  <a:latin typeface="Libre Baskerville"/>
                  <a:ea typeface="Libre Baskerville"/>
                  <a:cs typeface="Libre Baskerville"/>
                  <a:sym typeface="Libre Baskerville"/>
                </a:endParaRPr>
              </a:p>
            </p:txBody>
          </p:sp>
          <p:sp>
            <p:nvSpPr>
              <p:cNvPr id="166" name="Google Shape;166;p21"/>
              <p:cNvSpPr/>
              <p:nvPr/>
            </p:nvSpPr>
            <p:spPr>
              <a:xfrm>
                <a:off x="0" y="5688622"/>
                <a:ext cx="592749" cy="352947"/>
              </a:xfrm>
              <a:custGeom>
                <a:avLst/>
                <a:gdLst/>
                <a:ahLst/>
                <a:cxnLst/>
                <a:rect l="l" t="t" r="r" b="b"/>
                <a:pathLst>
                  <a:path w="592282" h="353292" extrusionOk="0">
                    <a:moveTo>
                      <a:pt x="0" y="176645"/>
                    </a:moveTo>
                    <a:lnTo>
                      <a:pt x="0" y="176646"/>
                    </a:lnTo>
                    <a:lnTo>
                      <a:pt x="0" y="176646"/>
                    </a:lnTo>
                    <a:lnTo>
                      <a:pt x="0" y="176645"/>
                    </a:lnTo>
                    <a:close/>
                    <a:moveTo>
                      <a:pt x="176646" y="0"/>
                    </a:moveTo>
                    <a:lnTo>
                      <a:pt x="592282" y="0"/>
                    </a:lnTo>
                    <a:lnTo>
                      <a:pt x="592282" y="353292"/>
                    </a:lnTo>
                    <a:lnTo>
                      <a:pt x="176646" y="353291"/>
                    </a:lnTo>
                    <a:cubicBezTo>
                      <a:pt x="103477" y="353291"/>
                      <a:pt x="40698" y="308805"/>
                      <a:pt x="13882" y="245404"/>
                    </a:cubicBezTo>
                    <a:lnTo>
                      <a:pt x="0" y="176646"/>
                    </a:lnTo>
                    <a:lnTo>
                      <a:pt x="13882" y="107888"/>
                    </a:lnTo>
                    <a:cubicBezTo>
                      <a:pt x="40698" y="44487"/>
                      <a:pt x="103477" y="0"/>
                      <a:pt x="176646" y="0"/>
                    </a:cubicBezTo>
                    <a:close/>
                  </a:path>
                </a:pathLst>
              </a:custGeom>
              <a:solidFill>
                <a:srgbClr val="37374B"/>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grpSp>
      </p:grpSp>
      <p:sp>
        <p:nvSpPr>
          <p:cNvPr id="167" name="Google Shape;167;p21"/>
          <p:cNvSpPr txBox="1">
            <a:spLocks noGrp="1"/>
          </p:cNvSpPr>
          <p:nvPr>
            <p:ph type="body" idx="1"/>
          </p:nvPr>
        </p:nvSpPr>
        <p:spPr>
          <a:xfrm>
            <a:off x="1289447" y="3276600"/>
            <a:ext cx="598884" cy="3161109"/>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accent1"/>
              </a:buClr>
              <a:buSzPts val="1700"/>
              <a:buFont typeface="Noto Sans Symbols"/>
              <a:buNone/>
            </a:pPr>
            <a:r>
              <a:rPr lang="en" sz="2000" b="0" i="0" u="none" strike="noStrike" cap="none" dirty="0">
                <a:solidFill>
                  <a:schemeClr val="dk1"/>
                </a:solidFill>
                <a:latin typeface="Libre Baskerville"/>
                <a:ea typeface="Libre Baskerville"/>
                <a:cs typeface="Libre Baskerville"/>
                <a:sym typeface="Libre Baskerville"/>
              </a:rPr>
              <a:t>  </a:t>
            </a:r>
            <a:endParaRPr dirty="0"/>
          </a:p>
        </p:txBody>
      </p:sp>
      <p:sp>
        <p:nvSpPr>
          <p:cNvPr id="169" name="Google Shape;169;p21"/>
          <p:cNvSpPr txBox="1"/>
          <p:nvPr/>
        </p:nvSpPr>
        <p:spPr>
          <a:xfrm>
            <a:off x="7004175" y="861865"/>
            <a:ext cx="2139900" cy="984855"/>
          </a:xfrm>
          <a:prstGeom prst="rect">
            <a:avLst/>
          </a:prstGeom>
          <a:noFill/>
          <a:ln>
            <a:noFill/>
          </a:ln>
        </p:spPr>
        <p:txBody>
          <a:bodyPr spcFirstLastPara="1" wrap="square" lIns="91425" tIns="91425" rIns="91425" bIns="91425" anchor="t" anchorCtr="0">
            <a:spAutoFit/>
          </a:bodyPr>
          <a:lstStyle/>
          <a:p>
            <a:pPr lvl="0"/>
            <a:r>
              <a:rPr lang="en" sz="1300" b="1" dirty="0">
                <a:latin typeface="Libre Baskerville"/>
                <a:ea typeface="Libre Baskerville"/>
                <a:cs typeface="Libre Baskerville"/>
                <a:sym typeface="Libre Baskerville"/>
              </a:rPr>
              <a:t>1</a:t>
            </a:r>
            <a:r>
              <a:rPr lang="en" sz="1300" dirty="0">
                <a:latin typeface="Libre Baskerville"/>
                <a:ea typeface="Libre Baskerville"/>
                <a:cs typeface="Libre Baskerville"/>
                <a:sym typeface="Libre Baskerville"/>
              </a:rPr>
              <a:t>. </a:t>
            </a:r>
            <a:r>
              <a:rPr lang="en-IN" sz="1300" dirty="0">
                <a:latin typeface="Libre Baskerville"/>
                <a:ea typeface="Libre Baskerville"/>
                <a:cs typeface="Libre Baskerville"/>
                <a:sym typeface="Libre Baskerville"/>
              </a:rPr>
              <a:t>Explainability</a:t>
            </a:r>
            <a:endParaRPr sz="1300" dirty="0">
              <a:latin typeface="Libre Baskerville"/>
              <a:ea typeface="Libre Baskerville"/>
              <a:cs typeface="Libre Baskerville"/>
              <a:sym typeface="Libre Baskerville"/>
            </a:endParaRPr>
          </a:p>
          <a:p>
            <a:pPr lvl="0"/>
            <a:r>
              <a:rPr lang="en" sz="1300" b="1" dirty="0">
                <a:latin typeface="Libre Baskerville"/>
                <a:ea typeface="Libre Baskerville"/>
                <a:cs typeface="Libre Baskerville"/>
                <a:sym typeface="Libre Baskerville"/>
              </a:rPr>
              <a:t>2</a:t>
            </a:r>
            <a:r>
              <a:rPr lang="en" sz="1300" dirty="0">
                <a:latin typeface="Libre Baskerville"/>
                <a:ea typeface="Libre Baskerville"/>
                <a:cs typeface="Libre Baskerville"/>
                <a:sym typeface="Libre Baskerville"/>
              </a:rPr>
              <a:t>. </a:t>
            </a:r>
            <a:r>
              <a:rPr lang="en-IN" sz="1300" dirty="0">
                <a:latin typeface="Libre Baskerville"/>
                <a:ea typeface="Libre Baskerville"/>
                <a:cs typeface="Libre Baskerville"/>
                <a:sym typeface="Libre Baskerville"/>
              </a:rPr>
              <a:t>Interpretability</a:t>
            </a:r>
            <a:endParaRPr sz="1300" dirty="0">
              <a:latin typeface="Libre Baskerville"/>
              <a:ea typeface="Libre Baskerville"/>
              <a:cs typeface="Libre Baskerville"/>
              <a:sym typeface="Libre Baskerville"/>
            </a:endParaRPr>
          </a:p>
          <a:p>
            <a:pPr marL="0" lvl="0" indent="0" algn="l" rtl="0">
              <a:spcBef>
                <a:spcPts val="0"/>
              </a:spcBef>
              <a:spcAft>
                <a:spcPts val="0"/>
              </a:spcAft>
              <a:buNone/>
            </a:pPr>
            <a:r>
              <a:rPr lang="en" sz="1300" b="1" dirty="0">
                <a:latin typeface="Libre Baskerville"/>
                <a:ea typeface="Libre Baskerville"/>
                <a:cs typeface="Libre Baskerville"/>
                <a:sym typeface="Libre Baskerville"/>
              </a:rPr>
              <a:t>3</a:t>
            </a:r>
            <a:r>
              <a:rPr lang="en" sz="1300" dirty="0">
                <a:latin typeface="Libre Baskerville"/>
                <a:ea typeface="Libre Baskerville"/>
                <a:cs typeface="Libre Baskerville"/>
                <a:sym typeface="Libre Baskerville"/>
              </a:rPr>
              <a:t>. SHAP</a:t>
            </a:r>
            <a:endParaRPr sz="1300" dirty="0">
              <a:latin typeface="Libre Baskerville"/>
              <a:ea typeface="Libre Baskerville"/>
              <a:cs typeface="Libre Baskerville"/>
              <a:sym typeface="Libre Baskerville"/>
            </a:endParaRPr>
          </a:p>
          <a:p>
            <a:pPr marL="0" lvl="0" indent="0" algn="l" rtl="0">
              <a:spcBef>
                <a:spcPts val="0"/>
              </a:spcBef>
              <a:spcAft>
                <a:spcPts val="0"/>
              </a:spcAft>
              <a:buNone/>
            </a:pPr>
            <a:r>
              <a:rPr lang="en" sz="1300" b="1" dirty="0">
                <a:latin typeface="Libre Baskerville"/>
                <a:ea typeface="Libre Baskerville"/>
                <a:cs typeface="Libre Baskerville"/>
                <a:sym typeface="Libre Baskerville"/>
              </a:rPr>
              <a:t>4</a:t>
            </a:r>
            <a:r>
              <a:rPr lang="en" sz="1300" dirty="0">
                <a:latin typeface="Libre Baskerville"/>
                <a:ea typeface="Libre Baskerville"/>
                <a:cs typeface="Libre Baskerville"/>
                <a:sym typeface="Libre Baskerville"/>
              </a:rPr>
              <a:t>. LIME</a:t>
            </a:r>
            <a:endParaRPr sz="1300" dirty="0">
              <a:latin typeface="Libre Baskerville"/>
              <a:ea typeface="Libre Baskerville"/>
              <a:cs typeface="Libre Baskerville"/>
              <a:sym typeface="Libre Baskerville"/>
            </a:endParaRPr>
          </a:p>
        </p:txBody>
      </p:sp>
      <p:sp>
        <p:nvSpPr>
          <p:cNvPr id="170" name="Google Shape;170;p21"/>
          <p:cNvSpPr txBox="1"/>
          <p:nvPr/>
        </p:nvSpPr>
        <p:spPr>
          <a:xfrm>
            <a:off x="7004175" y="2648775"/>
            <a:ext cx="2139900" cy="114643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50" b="1" dirty="0">
                <a:latin typeface="Libre Baskerville"/>
                <a:ea typeface="Libre Baskerville"/>
                <a:cs typeface="Libre Baskerville"/>
                <a:sym typeface="Libre Baskerville"/>
              </a:rPr>
              <a:t>1</a:t>
            </a:r>
            <a:r>
              <a:rPr lang="en" sz="1250" dirty="0">
                <a:latin typeface="Libre Baskerville"/>
                <a:ea typeface="Libre Baskerville"/>
                <a:cs typeface="Libre Baskerville"/>
                <a:sym typeface="Libre Baskerville"/>
              </a:rPr>
              <a:t>. Cluster-based </a:t>
            </a:r>
            <a:r>
              <a:rPr lang="en-IN" sz="1250" dirty="0">
                <a:latin typeface="Libre Baskerville"/>
                <a:ea typeface="Libre Baskerville"/>
                <a:cs typeface="Libre Baskerville"/>
                <a:sym typeface="Libre Baskerville"/>
              </a:rPr>
              <a:t>Explainability</a:t>
            </a:r>
            <a:endParaRPr sz="1250" dirty="0">
              <a:latin typeface="Libre Baskerville"/>
              <a:ea typeface="Libre Baskerville"/>
              <a:cs typeface="Libre Baskerville"/>
              <a:sym typeface="Libre Baskerville"/>
            </a:endParaRPr>
          </a:p>
          <a:p>
            <a:pPr marL="0" lvl="0" indent="0" algn="l" rtl="0">
              <a:spcBef>
                <a:spcPts val="0"/>
              </a:spcBef>
              <a:spcAft>
                <a:spcPts val="0"/>
              </a:spcAft>
              <a:buNone/>
            </a:pPr>
            <a:r>
              <a:rPr lang="en" sz="1250" b="1" dirty="0">
                <a:latin typeface="Libre Baskerville"/>
                <a:ea typeface="Libre Baskerville"/>
                <a:cs typeface="Libre Baskerville"/>
                <a:sym typeface="Libre Baskerville"/>
              </a:rPr>
              <a:t>2</a:t>
            </a:r>
            <a:r>
              <a:rPr lang="en" sz="1250" dirty="0">
                <a:latin typeface="Libre Baskerville"/>
                <a:ea typeface="Libre Baskerville"/>
                <a:cs typeface="Libre Baskerville"/>
                <a:sym typeface="Libre Baskerville"/>
              </a:rPr>
              <a:t>. Transfer Learning recap</a:t>
            </a:r>
          </a:p>
          <a:p>
            <a:pPr marL="0" lvl="0" indent="0" algn="l" rtl="0">
              <a:spcBef>
                <a:spcPts val="0"/>
              </a:spcBef>
              <a:spcAft>
                <a:spcPts val="0"/>
              </a:spcAft>
              <a:buNone/>
            </a:pPr>
            <a:r>
              <a:rPr lang="en" sz="1250" b="1" dirty="0">
                <a:latin typeface="Libre Baskerville"/>
                <a:ea typeface="Libre Baskerville"/>
                <a:cs typeface="Libre Baskerville"/>
                <a:sym typeface="Libre Baskerville"/>
              </a:rPr>
              <a:t>3</a:t>
            </a:r>
            <a:r>
              <a:rPr lang="en" sz="1250" dirty="0">
                <a:latin typeface="Libre Baskerville"/>
                <a:ea typeface="Libre Baskerville"/>
                <a:cs typeface="Libre Baskerville"/>
                <a:sym typeface="Libre Baskerville"/>
              </a:rPr>
              <a:t>. Hands-on</a:t>
            </a:r>
          </a:p>
        </p:txBody>
      </p:sp>
      <p:sp>
        <p:nvSpPr>
          <p:cNvPr id="171" name="Google Shape;171;p21"/>
          <p:cNvSpPr txBox="1"/>
          <p:nvPr/>
        </p:nvSpPr>
        <p:spPr>
          <a:xfrm>
            <a:off x="163600" y="2021089"/>
            <a:ext cx="2139900" cy="784800"/>
          </a:xfrm>
          <a:prstGeom prst="rect">
            <a:avLst/>
          </a:prstGeom>
          <a:noFill/>
          <a:ln>
            <a:noFill/>
          </a:ln>
        </p:spPr>
        <p:txBody>
          <a:bodyPr spcFirstLastPara="1" wrap="square" lIns="91425" tIns="91425" rIns="91425" bIns="91425" anchor="t" anchorCtr="0">
            <a:spAutoFit/>
          </a:bodyPr>
          <a:lstStyle/>
          <a:p>
            <a:pPr lvl="0" algn="l" rtl="0">
              <a:spcBef>
                <a:spcPts val="0"/>
              </a:spcBef>
              <a:spcAft>
                <a:spcPts val="0"/>
              </a:spcAft>
            </a:pPr>
            <a:r>
              <a:rPr lang="en" sz="1300" b="1" dirty="0">
                <a:latin typeface="Libre Baskerville"/>
                <a:ea typeface="Libre Baskerville"/>
                <a:cs typeface="Libre Baskerville"/>
                <a:sym typeface="Libre Baskerville"/>
              </a:rPr>
              <a:t>1</a:t>
            </a:r>
            <a:r>
              <a:rPr lang="en" sz="1300" dirty="0">
                <a:latin typeface="Libre Baskerville"/>
                <a:ea typeface="Libre Baskerville"/>
                <a:cs typeface="Libre Baskerville"/>
                <a:sym typeface="Libre Baskerville"/>
              </a:rPr>
              <a:t>. SHAP </a:t>
            </a:r>
          </a:p>
          <a:p>
            <a:pPr lvl="0" algn="l" rtl="0">
              <a:spcBef>
                <a:spcPts val="0"/>
              </a:spcBef>
              <a:spcAft>
                <a:spcPts val="0"/>
              </a:spcAft>
            </a:pPr>
            <a:r>
              <a:rPr lang="en" sz="1300" b="1" dirty="0">
                <a:latin typeface="Libre Baskerville"/>
                <a:ea typeface="Libre Baskerville"/>
                <a:cs typeface="Libre Baskerville"/>
                <a:sym typeface="Libre Baskerville"/>
              </a:rPr>
              <a:t>2</a:t>
            </a:r>
            <a:r>
              <a:rPr lang="en" sz="1300" dirty="0">
                <a:latin typeface="Libre Baskerville"/>
                <a:ea typeface="Libre Baskerville"/>
                <a:cs typeface="Libre Baskerville"/>
                <a:sym typeface="Libre Baskerville"/>
              </a:rPr>
              <a:t>. LIME</a:t>
            </a:r>
          </a:p>
          <a:p>
            <a:pPr lvl="0" algn="l" rtl="0">
              <a:spcBef>
                <a:spcPts val="0"/>
              </a:spcBef>
              <a:spcAft>
                <a:spcPts val="0"/>
              </a:spcAft>
            </a:pPr>
            <a:r>
              <a:rPr lang="en" sz="1300" b="1" dirty="0">
                <a:latin typeface="Libre Baskerville"/>
                <a:ea typeface="Libre Baskerville"/>
                <a:cs typeface="Libre Baskerville"/>
                <a:sym typeface="Libre Baskerville"/>
              </a:rPr>
              <a:t>3</a:t>
            </a:r>
            <a:r>
              <a:rPr lang="en" sz="1300" dirty="0">
                <a:latin typeface="Libre Baskerville"/>
                <a:ea typeface="Libre Baskerville"/>
                <a:cs typeface="Libre Baskerville"/>
                <a:sym typeface="Libre Baskerville"/>
              </a:rPr>
              <a:t>. Interaction</a:t>
            </a:r>
            <a:endParaRPr sz="1300" dirty="0">
              <a:latin typeface="Libre Baskerville"/>
              <a:ea typeface="Libre Baskerville"/>
              <a:cs typeface="Libre Baskerville"/>
              <a:sym typeface="Libre Baskerville"/>
            </a:endParaRPr>
          </a:p>
        </p:txBody>
      </p:sp>
      <p:sp>
        <p:nvSpPr>
          <p:cNvPr id="172" name="Google Shape;172;p21"/>
          <p:cNvSpPr txBox="1"/>
          <p:nvPr/>
        </p:nvSpPr>
        <p:spPr>
          <a:xfrm>
            <a:off x="163600" y="3993069"/>
            <a:ext cx="2139900" cy="118490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b="1" dirty="0">
                <a:latin typeface="Libre Baskerville"/>
                <a:ea typeface="Libre Baskerville"/>
                <a:cs typeface="Libre Baskerville"/>
                <a:sym typeface="Libre Baskerville"/>
              </a:rPr>
              <a:t>1</a:t>
            </a:r>
            <a:r>
              <a:rPr lang="en" sz="1300" dirty="0">
                <a:latin typeface="Libre Baskerville"/>
                <a:ea typeface="Libre Baskerville"/>
                <a:cs typeface="Libre Baskerville"/>
                <a:sym typeface="Libre Baskerville"/>
              </a:rPr>
              <a:t>. Extend Shap/LIME</a:t>
            </a:r>
            <a:endParaRPr sz="1300" dirty="0">
              <a:latin typeface="Libre Baskerville"/>
              <a:ea typeface="Libre Baskerville"/>
              <a:cs typeface="Libre Baskerville"/>
              <a:sym typeface="Libre Baskerville"/>
            </a:endParaRPr>
          </a:p>
          <a:p>
            <a:pPr lvl="0"/>
            <a:r>
              <a:rPr lang="en" sz="1300" b="1" dirty="0">
                <a:latin typeface="Libre Baskerville"/>
                <a:ea typeface="Libre Baskerville"/>
                <a:cs typeface="Libre Baskerville"/>
                <a:sym typeface="Libre Baskerville"/>
              </a:rPr>
              <a:t>2</a:t>
            </a:r>
            <a:r>
              <a:rPr lang="en" sz="1300" dirty="0">
                <a:latin typeface="Libre Baskerville"/>
                <a:ea typeface="Libre Baskerville"/>
                <a:cs typeface="Libre Baskerville"/>
                <a:sym typeface="Libre Baskerville"/>
              </a:rPr>
              <a:t>. DnCShap</a:t>
            </a:r>
            <a:endParaRPr sz="1300" dirty="0">
              <a:latin typeface="Libre Baskerville"/>
              <a:ea typeface="Libre Baskerville"/>
              <a:cs typeface="Libre Baskerville"/>
              <a:sym typeface="Libre Baskerville"/>
            </a:endParaRPr>
          </a:p>
          <a:p>
            <a:pPr marL="0" lvl="0" indent="0" algn="l" rtl="0">
              <a:spcBef>
                <a:spcPts val="0"/>
              </a:spcBef>
              <a:spcAft>
                <a:spcPts val="0"/>
              </a:spcAft>
              <a:buNone/>
            </a:pPr>
            <a:r>
              <a:rPr lang="en" sz="1300" b="1" dirty="0">
                <a:latin typeface="Libre Baskerville"/>
                <a:ea typeface="Libre Baskerville"/>
                <a:cs typeface="Libre Baskerville"/>
                <a:sym typeface="Libre Baskerville"/>
              </a:rPr>
              <a:t>3</a:t>
            </a:r>
            <a:r>
              <a:rPr lang="en" sz="1300" dirty="0">
                <a:latin typeface="Libre Baskerville"/>
                <a:ea typeface="Libre Baskerville"/>
                <a:cs typeface="Libre Baskerville"/>
                <a:sym typeface="Libre Baskerville"/>
              </a:rPr>
              <a:t>. Research papers</a:t>
            </a:r>
            <a:endParaRPr sz="1300" dirty="0">
              <a:latin typeface="Libre Baskerville"/>
              <a:ea typeface="Libre Baskerville"/>
              <a:cs typeface="Libre Baskerville"/>
              <a:sym typeface="Libre Baskerville"/>
            </a:endParaRPr>
          </a:p>
          <a:p>
            <a:r>
              <a:rPr lang="en" sz="1300" b="1" dirty="0">
                <a:latin typeface="Libre Baskerville"/>
                <a:ea typeface="Libre Baskerville"/>
                <a:cs typeface="Libre Baskerville"/>
                <a:sym typeface="Libre Baskerville"/>
              </a:rPr>
              <a:t>4</a:t>
            </a:r>
            <a:r>
              <a:rPr lang="en" sz="1300" dirty="0">
                <a:latin typeface="Libre Baskerville"/>
                <a:ea typeface="Libre Baskerville"/>
                <a:cs typeface="Libre Baskerville"/>
                <a:sym typeface="Libre Baskerville"/>
              </a:rPr>
              <a:t>. Resources </a:t>
            </a:r>
          </a:p>
          <a:p>
            <a:r>
              <a:rPr lang="en" sz="1300" b="1" dirty="0">
                <a:latin typeface="Libre Baskerville"/>
                <a:ea typeface="Libre Baskerville"/>
                <a:cs typeface="Libre Baskerville"/>
                <a:sym typeface="Libre Baskerville"/>
              </a:rPr>
              <a:t>5</a:t>
            </a:r>
            <a:r>
              <a:rPr lang="en" sz="1300" dirty="0">
                <a:latin typeface="Libre Baskerville"/>
                <a:ea typeface="Libre Baskerville"/>
                <a:cs typeface="Libre Baskerville"/>
                <a:sym typeface="Libre Baskerville"/>
              </a:rPr>
              <a:t>. </a:t>
            </a:r>
            <a:r>
              <a:rPr lang="en-IN" sz="1300" dirty="0">
                <a:latin typeface="Libre Baskerville"/>
                <a:ea typeface="Libre Baskerville"/>
                <a:cs typeface="Libre Baskerville"/>
                <a:sym typeface="Libre Baskerville"/>
              </a:rPr>
              <a:t>Q/A</a:t>
            </a:r>
          </a:p>
        </p:txBody>
      </p:sp>
      <p:sp>
        <p:nvSpPr>
          <p:cNvPr id="28" name="Google Shape;138;p20">
            <a:extLst>
              <a:ext uri="{FF2B5EF4-FFF2-40B4-BE49-F238E27FC236}">
                <a16:creationId xmlns:a16="http://schemas.microsoft.com/office/drawing/2014/main" id="{A7322F00-CBD6-139B-53BE-1B9128DC5EC8}"/>
              </a:ext>
            </a:extLst>
          </p:cNvPr>
          <p:cNvSpPr txBox="1"/>
          <p:nvPr/>
        </p:nvSpPr>
        <p:spPr>
          <a:xfrm>
            <a:off x="400050" y="101522"/>
            <a:ext cx="8343900" cy="619125"/>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9" name="Google Shape;141;p20">
            <a:extLst>
              <a:ext uri="{FF2B5EF4-FFF2-40B4-BE49-F238E27FC236}">
                <a16:creationId xmlns:a16="http://schemas.microsoft.com/office/drawing/2014/main" id="{1165DA93-85C5-24AD-BF13-F3DB19032B6C}"/>
              </a:ext>
            </a:extLst>
          </p:cNvPr>
          <p:cNvSpPr txBox="1"/>
          <p:nvPr/>
        </p:nvSpPr>
        <p:spPr>
          <a:xfrm>
            <a:off x="2371725" y="176213"/>
            <a:ext cx="4400550" cy="51435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 sz="2800" b="1" i="0" u="none" dirty="0">
                <a:solidFill>
                  <a:schemeClr val="accent6">
                    <a:lumMod val="10000"/>
                  </a:schemeClr>
                </a:solidFill>
                <a:latin typeface="Libre Baskerville"/>
                <a:ea typeface="Libre Baskerville"/>
                <a:cs typeface="Libre Baskerville"/>
                <a:sym typeface="Libre Baskerville"/>
              </a:rPr>
              <a:t>Outline</a:t>
            </a:r>
            <a:endParaRPr sz="1050" dirty="0">
              <a:solidFill>
                <a:schemeClr val="accent6">
                  <a:lumMod val="1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47"/>
                                        </p:tgtEl>
                                        <p:attrNameLst>
                                          <p:attrName>style.visibility</p:attrName>
                                        </p:attrNameLst>
                                      </p:cBhvr>
                                      <p:to>
                                        <p:strVal val="visible"/>
                                      </p:to>
                                    </p:set>
                                    <p:anim calcmode="lin" valueType="num">
                                      <p:cBhvr additive="base">
                                        <p:cTn id="7" dur="1000"/>
                                        <p:tgtEl>
                                          <p:spTgt spid="147"/>
                                        </p:tgtEl>
                                        <p:attrNameLst>
                                          <p:attrName>ppt_x</p:attrName>
                                        </p:attrNameLst>
                                      </p:cBhvr>
                                      <p:tavLst>
                                        <p:tav tm="0">
                                          <p:val>
                                            <p:strVal val="#ppt_x-1"/>
                                          </p:val>
                                        </p:tav>
                                        <p:tav tm="100000">
                                          <p:val>
                                            <p:strVal val="#ppt_x"/>
                                          </p:val>
                                        </p:tav>
                                      </p:tavLst>
                                    </p:anim>
                                  </p:childTnLst>
                                </p:cTn>
                              </p:par>
                              <p:par>
                                <p:cTn id="8" presetID="10" presetClass="entr" presetSubtype="0" fill="hold" nodeType="withEffect">
                                  <p:stCondLst>
                                    <p:cond delay="0"/>
                                  </p:stCondLst>
                                  <p:childTnLst>
                                    <p:set>
                                      <p:cBhvr>
                                        <p:cTn id="9" dur="1" fill="hold">
                                          <p:stCondLst>
                                            <p:cond delay="0"/>
                                          </p:stCondLst>
                                        </p:cTn>
                                        <p:tgtEl>
                                          <p:spTgt spid="169"/>
                                        </p:tgtEl>
                                        <p:attrNameLst>
                                          <p:attrName>style.visibility</p:attrName>
                                        </p:attrNameLst>
                                      </p:cBhvr>
                                      <p:to>
                                        <p:strVal val="visible"/>
                                      </p:to>
                                    </p:set>
                                    <p:animEffect transition="in" filter="fade">
                                      <p:cBhvr>
                                        <p:cTn id="10" dur="1000"/>
                                        <p:tgtEl>
                                          <p:spTgt spid="169"/>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152"/>
                                        </p:tgtEl>
                                        <p:attrNameLst>
                                          <p:attrName>style.visibility</p:attrName>
                                        </p:attrNameLst>
                                      </p:cBhvr>
                                      <p:to>
                                        <p:strVal val="visible"/>
                                      </p:to>
                                    </p:set>
                                    <p:anim calcmode="lin" valueType="num">
                                      <p:cBhvr additive="base">
                                        <p:cTn id="15" dur="1000"/>
                                        <p:tgtEl>
                                          <p:spTgt spid="152"/>
                                        </p:tgtEl>
                                        <p:attrNameLst>
                                          <p:attrName>ppt_x</p:attrName>
                                        </p:attrNameLst>
                                      </p:cBhvr>
                                      <p:tavLst>
                                        <p:tav tm="0">
                                          <p:val>
                                            <p:strVal val="#ppt_x+1"/>
                                          </p:val>
                                        </p:tav>
                                        <p:tav tm="100000">
                                          <p:val>
                                            <p:strVal val="#ppt_x"/>
                                          </p:val>
                                        </p:tav>
                                      </p:tavLst>
                                    </p:anim>
                                  </p:childTnLst>
                                </p:cTn>
                              </p:par>
                              <p:par>
                                <p:cTn id="16" presetID="10" presetClass="entr" presetSubtype="0" fill="hold" nodeType="withEffect">
                                  <p:stCondLst>
                                    <p:cond delay="0"/>
                                  </p:stCondLst>
                                  <p:childTnLst>
                                    <p:set>
                                      <p:cBhvr>
                                        <p:cTn id="17" dur="1" fill="hold">
                                          <p:stCondLst>
                                            <p:cond delay="0"/>
                                          </p:stCondLst>
                                        </p:cTn>
                                        <p:tgtEl>
                                          <p:spTgt spid="171"/>
                                        </p:tgtEl>
                                        <p:attrNameLst>
                                          <p:attrName>style.visibility</p:attrName>
                                        </p:attrNameLst>
                                      </p:cBhvr>
                                      <p:to>
                                        <p:strVal val="visible"/>
                                      </p:to>
                                    </p:set>
                                    <p:animEffect transition="in" filter="fade">
                                      <p:cBhvr>
                                        <p:cTn id="18" dur="1000"/>
                                        <p:tgtEl>
                                          <p:spTgt spid="171"/>
                                        </p:tgtEl>
                                      </p:cBhvr>
                                    </p:animEffect>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nodeType="clickEffect">
                                  <p:stCondLst>
                                    <p:cond delay="0"/>
                                  </p:stCondLst>
                                  <p:childTnLst>
                                    <p:set>
                                      <p:cBhvr>
                                        <p:cTn id="22" dur="1" fill="hold">
                                          <p:stCondLst>
                                            <p:cond delay="0"/>
                                          </p:stCondLst>
                                        </p:cTn>
                                        <p:tgtEl>
                                          <p:spTgt spid="157"/>
                                        </p:tgtEl>
                                        <p:attrNameLst>
                                          <p:attrName>style.visibility</p:attrName>
                                        </p:attrNameLst>
                                      </p:cBhvr>
                                      <p:to>
                                        <p:strVal val="visible"/>
                                      </p:to>
                                    </p:set>
                                    <p:anim calcmode="lin" valueType="num">
                                      <p:cBhvr additive="base">
                                        <p:cTn id="23" dur="1000"/>
                                        <p:tgtEl>
                                          <p:spTgt spid="157"/>
                                        </p:tgtEl>
                                        <p:attrNameLst>
                                          <p:attrName>ppt_x</p:attrName>
                                        </p:attrNameLst>
                                      </p:cBhvr>
                                      <p:tavLst>
                                        <p:tav tm="0">
                                          <p:val>
                                            <p:strVal val="#ppt_x-1"/>
                                          </p:val>
                                        </p:tav>
                                        <p:tav tm="100000">
                                          <p:val>
                                            <p:strVal val="#ppt_x"/>
                                          </p:val>
                                        </p:tav>
                                      </p:tavLst>
                                    </p:anim>
                                  </p:childTnLst>
                                </p:cTn>
                              </p:par>
                              <p:par>
                                <p:cTn id="24" presetID="10" presetClass="entr" presetSubtype="0" fill="hold" nodeType="withEffect">
                                  <p:stCondLst>
                                    <p:cond delay="0"/>
                                  </p:stCondLst>
                                  <p:childTnLst>
                                    <p:set>
                                      <p:cBhvr>
                                        <p:cTn id="25" dur="1" fill="hold">
                                          <p:stCondLst>
                                            <p:cond delay="0"/>
                                          </p:stCondLst>
                                        </p:cTn>
                                        <p:tgtEl>
                                          <p:spTgt spid="170"/>
                                        </p:tgtEl>
                                        <p:attrNameLst>
                                          <p:attrName>style.visibility</p:attrName>
                                        </p:attrNameLst>
                                      </p:cBhvr>
                                      <p:to>
                                        <p:strVal val="visible"/>
                                      </p:to>
                                    </p:set>
                                    <p:animEffect transition="in" filter="fade">
                                      <p:cBhvr>
                                        <p:cTn id="26" dur="1000"/>
                                        <p:tgtEl>
                                          <p:spTgt spid="170"/>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162"/>
                                        </p:tgtEl>
                                        <p:attrNameLst>
                                          <p:attrName>style.visibility</p:attrName>
                                        </p:attrNameLst>
                                      </p:cBhvr>
                                      <p:to>
                                        <p:strVal val="visible"/>
                                      </p:to>
                                    </p:set>
                                    <p:anim calcmode="lin" valueType="num">
                                      <p:cBhvr additive="base">
                                        <p:cTn id="31" dur="1000"/>
                                        <p:tgtEl>
                                          <p:spTgt spid="162"/>
                                        </p:tgtEl>
                                        <p:attrNameLst>
                                          <p:attrName>ppt_x</p:attrName>
                                        </p:attrNameLst>
                                      </p:cBhvr>
                                      <p:tavLst>
                                        <p:tav tm="0">
                                          <p:val>
                                            <p:strVal val="#ppt_x+1"/>
                                          </p:val>
                                        </p:tav>
                                        <p:tav tm="100000">
                                          <p:val>
                                            <p:strVal val="#ppt_x"/>
                                          </p:val>
                                        </p:tav>
                                      </p:tavLst>
                                    </p:anim>
                                  </p:childTnLst>
                                </p:cTn>
                              </p:par>
                              <p:par>
                                <p:cTn id="32" presetID="2" presetClass="entr" presetSubtype="2" fill="hold" nodeType="withEffect">
                                  <p:stCondLst>
                                    <p:cond delay="0"/>
                                  </p:stCondLst>
                                  <p:childTnLst>
                                    <p:set>
                                      <p:cBhvr>
                                        <p:cTn id="33" dur="1" fill="hold">
                                          <p:stCondLst>
                                            <p:cond delay="0"/>
                                          </p:stCondLst>
                                        </p:cTn>
                                        <p:tgtEl>
                                          <p:spTgt spid="172"/>
                                        </p:tgtEl>
                                        <p:attrNameLst>
                                          <p:attrName>style.visibility</p:attrName>
                                        </p:attrNameLst>
                                      </p:cBhvr>
                                      <p:to>
                                        <p:strVal val="visible"/>
                                      </p:to>
                                    </p:set>
                                    <p:anim calcmode="lin" valueType="num">
                                      <p:cBhvr additive="base">
                                        <p:cTn id="34" dur="1000"/>
                                        <p:tgtEl>
                                          <p:spTgt spid="17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47"/>
          <p:cNvSpPr txBox="1">
            <a:spLocks noGrp="1"/>
          </p:cNvSpPr>
          <p:nvPr>
            <p:ph type="body" idx="1"/>
          </p:nvPr>
        </p:nvSpPr>
        <p:spPr>
          <a:xfrm>
            <a:off x="400050" y="857250"/>
            <a:ext cx="8343900" cy="3943350"/>
          </a:xfrm>
          <a:prstGeom prst="rect">
            <a:avLst/>
          </a:prstGeom>
          <a:noFill/>
          <a:ln>
            <a:noFill/>
          </a:ln>
        </p:spPr>
        <p:txBody>
          <a:bodyPr spcFirstLastPara="1" wrap="square" lIns="68575" tIns="34275" rIns="68575" bIns="34275" anchor="t" anchorCtr="0">
            <a:noAutofit/>
          </a:bodyPr>
          <a:lstStyle/>
          <a:p>
            <a:pPr marL="0" marR="0" lvl="0" indent="0" algn="l" rtl="0">
              <a:lnSpc>
                <a:spcPct val="150000"/>
              </a:lnSpc>
              <a:spcBef>
                <a:spcPts val="200"/>
              </a:spcBef>
              <a:spcAft>
                <a:spcPts val="0"/>
              </a:spcAft>
              <a:buNone/>
            </a:pPr>
            <a:r>
              <a:rPr lang="en-IN" dirty="0">
                <a:solidFill>
                  <a:schemeClr val="dk2"/>
                </a:solidFill>
              </a:rPr>
              <a:t> </a:t>
            </a:r>
            <a:endParaRPr dirty="0">
              <a:solidFill>
                <a:schemeClr val="dk2"/>
              </a:solidFill>
            </a:endParaRPr>
          </a:p>
        </p:txBody>
      </p:sp>
      <p:sp>
        <p:nvSpPr>
          <p:cNvPr id="427" name="Google Shape;427;p47"/>
          <p:cNvSpPr txBox="1">
            <a:spLocks noGrp="1"/>
          </p:cNvSpPr>
          <p:nvPr>
            <p:ph type="title"/>
          </p:nvPr>
        </p:nvSpPr>
        <p:spPr>
          <a:xfrm>
            <a:off x="914400" y="205978"/>
            <a:ext cx="7772400" cy="85725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428" name="Google Shape;428;p47"/>
          <p:cNvSpPr txBox="1"/>
          <p:nvPr/>
        </p:nvSpPr>
        <p:spPr>
          <a:xfrm>
            <a:off x="285750" y="123825"/>
            <a:ext cx="7715250" cy="619125"/>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429" name="Google Shape;429;p47"/>
          <p:cNvSpPr txBox="1"/>
          <p:nvPr/>
        </p:nvSpPr>
        <p:spPr>
          <a:xfrm>
            <a:off x="400050" y="123825"/>
            <a:ext cx="8343900" cy="619125"/>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430" name="Google Shape;430;p47"/>
          <p:cNvSpPr txBox="1"/>
          <p:nvPr/>
        </p:nvSpPr>
        <p:spPr>
          <a:xfrm>
            <a:off x="1314450" y="196453"/>
            <a:ext cx="6572250" cy="51435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lvl="0" indent="0" algn="ctr" rtl="0">
              <a:spcBef>
                <a:spcPts val="0"/>
              </a:spcBef>
              <a:spcAft>
                <a:spcPts val="0"/>
              </a:spcAft>
              <a:buNone/>
            </a:pPr>
            <a:r>
              <a:rPr lang="en" sz="2400" b="1" dirty="0">
                <a:solidFill>
                  <a:srgbClr val="0000FF"/>
                </a:solidFill>
                <a:latin typeface="Libre Baskerville"/>
                <a:ea typeface="Libre Baskerville"/>
                <a:cs typeface="Libre Baskerville"/>
                <a:sym typeface="Libre Baskerville"/>
              </a:rPr>
              <a:t>Hands-on: Cluster based Explainability</a:t>
            </a:r>
            <a:endParaRPr sz="2400" b="1" dirty="0">
              <a:solidFill>
                <a:srgbClr val="0000FF"/>
              </a:solidFill>
              <a:latin typeface="Libre Baskerville"/>
              <a:ea typeface="Libre Baskerville"/>
              <a:cs typeface="Libre Baskerville"/>
              <a:sym typeface="Libre Baskerville"/>
            </a:endParaRPr>
          </a:p>
        </p:txBody>
      </p:sp>
      <p:sp>
        <p:nvSpPr>
          <p:cNvPr id="10" name="Google Shape;359;p41">
            <a:extLst>
              <a:ext uri="{FF2B5EF4-FFF2-40B4-BE49-F238E27FC236}">
                <a16:creationId xmlns:a16="http://schemas.microsoft.com/office/drawing/2014/main" id="{EA535AA1-9156-B92E-EE22-159A5DF1251D}"/>
              </a:ext>
            </a:extLst>
          </p:cNvPr>
          <p:cNvSpPr txBox="1">
            <a:spLocks/>
          </p:cNvSpPr>
          <p:nvPr/>
        </p:nvSpPr>
        <p:spPr>
          <a:xfrm>
            <a:off x="400050" y="857250"/>
            <a:ext cx="8343900" cy="394320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298450" algn="l" rtl="0">
              <a:lnSpc>
                <a:spcPct val="115000"/>
              </a:lnSpc>
              <a:spcBef>
                <a:spcPts val="400"/>
              </a:spcBef>
              <a:spcAft>
                <a:spcPts val="0"/>
              </a:spcAft>
              <a:buClr>
                <a:schemeClr val="accent1"/>
              </a:buClr>
              <a:buSzPts val="11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5pPr>
            <a:lvl6pPr marL="2743200" marR="0" lvl="5"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6pPr>
            <a:lvl7pPr marL="3200400" marR="0" lvl="6"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7pPr>
            <a:lvl8pPr marL="3657600" marR="0" lvl="7"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8pPr>
            <a:lvl9pPr marL="4114800" marR="0" lvl="8" indent="-317500" algn="l" rtl="0">
              <a:lnSpc>
                <a:spcPct val="115000"/>
              </a:lnSpc>
              <a:spcBef>
                <a:spcPts val="1200"/>
              </a:spcBef>
              <a:spcAft>
                <a:spcPts val="1200"/>
              </a:spcAft>
              <a:buClr>
                <a:schemeClr val="accent1"/>
              </a:buClr>
              <a:buSzPts val="1400"/>
              <a:buFont typeface="Lato"/>
              <a:buChar char="■"/>
              <a:defRPr sz="1100" b="0" i="0" u="none" strike="noStrike" cap="none">
                <a:solidFill>
                  <a:schemeClr val="accent1"/>
                </a:solidFill>
                <a:latin typeface="Lato"/>
                <a:ea typeface="Lato"/>
                <a:cs typeface="Lato"/>
                <a:sym typeface="Lato"/>
              </a:defRPr>
            </a:lvl9pPr>
          </a:lstStyle>
          <a:p>
            <a:pPr marL="127000" indent="0">
              <a:lnSpc>
                <a:spcPct val="150000"/>
              </a:lnSpc>
              <a:spcBef>
                <a:spcPts val="200"/>
              </a:spcBef>
              <a:buClr>
                <a:schemeClr val="dk2"/>
              </a:buClr>
              <a:buSzPts val="1600"/>
              <a:buNone/>
            </a:pPr>
            <a:r>
              <a:rPr lang="en-IN" sz="1600" dirty="0">
                <a:solidFill>
                  <a:schemeClr val="dk2"/>
                </a:solidFill>
                <a:latin typeface="Libre Baskerville" panose="02000000000000000000" pitchFamily="2" charset="0"/>
                <a:ea typeface="Libre Baskerville"/>
                <a:cs typeface="Libre Baskerville"/>
                <a:sym typeface="Libre Baskerville"/>
              </a:rPr>
              <a:t>☑ </a:t>
            </a:r>
            <a:r>
              <a:rPr lang="en-IN" sz="1600" dirty="0">
                <a:latin typeface="Libre Baskerville" panose="02000000000000000000" pitchFamily="2" charset="0"/>
              </a:rPr>
              <a:t>Import Libraries</a:t>
            </a:r>
          </a:p>
          <a:p>
            <a:pPr marL="127000" indent="0">
              <a:lnSpc>
                <a:spcPct val="150000"/>
              </a:lnSpc>
              <a:spcBef>
                <a:spcPts val="200"/>
              </a:spcBef>
              <a:buClr>
                <a:schemeClr val="dk2"/>
              </a:buClr>
              <a:buSzPts val="1600"/>
              <a:buNone/>
            </a:pPr>
            <a:r>
              <a:rPr lang="en-IN" sz="1600" dirty="0">
                <a:solidFill>
                  <a:schemeClr val="dk2"/>
                </a:solidFill>
                <a:latin typeface="Libre Baskerville" panose="02000000000000000000" pitchFamily="2" charset="0"/>
                <a:ea typeface="Libre Baskerville"/>
                <a:cs typeface="Libre Baskerville"/>
                <a:sym typeface="Libre Baskerville"/>
              </a:rPr>
              <a:t>☑ </a:t>
            </a:r>
            <a:r>
              <a:rPr lang="en-US" sz="1600" dirty="0">
                <a:latin typeface="Libre Baskerville" panose="02000000000000000000" pitchFamily="2" charset="0"/>
              </a:rPr>
              <a:t>Create Transfer Learning pipeline (or setup a new model)</a:t>
            </a:r>
          </a:p>
          <a:p>
            <a:pPr marL="127000" indent="0">
              <a:lnSpc>
                <a:spcPct val="150000"/>
              </a:lnSpc>
              <a:spcBef>
                <a:spcPts val="200"/>
              </a:spcBef>
              <a:buClr>
                <a:schemeClr val="dk2"/>
              </a:buClr>
              <a:buSzPts val="1600"/>
              <a:buNone/>
            </a:pPr>
            <a:r>
              <a:rPr lang="en-IN" sz="1600" dirty="0">
                <a:solidFill>
                  <a:schemeClr val="dk2"/>
                </a:solidFill>
                <a:latin typeface="Libre Baskerville" panose="02000000000000000000" pitchFamily="2" charset="0"/>
                <a:ea typeface="Libre Baskerville"/>
                <a:cs typeface="Libre Baskerville"/>
                <a:sym typeface="Libre Baskerville"/>
              </a:rPr>
              <a:t>☑ </a:t>
            </a:r>
            <a:r>
              <a:rPr lang="en-US" sz="1600" dirty="0">
                <a:latin typeface="Libre Baskerville" panose="02000000000000000000" pitchFamily="2" charset="0"/>
              </a:rPr>
              <a:t>[</a:t>
            </a:r>
            <a:r>
              <a:rPr lang="en-US" sz="1600" dirty="0" err="1">
                <a:latin typeface="Libre Baskerville" panose="02000000000000000000" pitchFamily="2" charset="0"/>
              </a:rPr>
              <a:t>ToDo</a:t>
            </a:r>
            <a:r>
              <a:rPr lang="en-US" sz="1600" dirty="0">
                <a:latin typeface="Libre Baskerville" panose="02000000000000000000" pitchFamily="2" charset="0"/>
              </a:rPr>
              <a:t>]: Add/reduce more layers and observe the clusters</a:t>
            </a:r>
          </a:p>
          <a:p>
            <a:pPr marL="127000" indent="0">
              <a:lnSpc>
                <a:spcPct val="150000"/>
              </a:lnSpc>
              <a:spcBef>
                <a:spcPts val="200"/>
              </a:spcBef>
              <a:buClr>
                <a:schemeClr val="dk2"/>
              </a:buClr>
              <a:buSzPts val="1600"/>
              <a:buNone/>
            </a:pPr>
            <a:r>
              <a:rPr lang="en-IN" sz="1600" dirty="0">
                <a:solidFill>
                  <a:schemeClr val="dk2"/>
                </a:solidFill>
                <a:latin typeface="Libre Baskerville" panose="02000000000000000000" pitchFamily="2" charset="0"/>
                <a:ea typeface="Libre Baskerville"/>
                <a:cs typeface="Libre Baskerville"/>
                <a:sym typeface="Libre Baskerville"/>
              </a:rPr>
              <a:t>☑ </a:t>
            </a:r>
            <a:r>
              <a:rPr lang="en-IN" sz="1600" dirty="0">
                <a:latin typeface="Libre Baskerville" panose="02000000000000000000" pitchFamily="2" charset="0"/>
              </a:rPr>
              <a:t>Setup Data Generators</a:t>
            </a:r>
          </a:p>
          <a:p>
            <a:pPr marL="127000" indent="0">
              <a:lnSpc>
                <a:spcPct val="150000"/>
              </a:lnSpc>
              <a:spcBef>
                <a:spcPts val="200"/>
              </a:spcBef>
              <a:buClr>
                <a:schemeClr val="dk2"/>
              </a:buClr>
              <a:buSzPts val="1600"/>
              <a:buNone/>
            </a:pPr>
            <a:r>
              <a:rPr lang="en-IN" sz="1600" dirty="0">
                <a:solidFill>
                  <a:schemeClr val="dk2"/>
                </a:solidFill>
                <a:latin typeface="Libre Baskerville" panose="02000000000000000000" pitchFamily="2" charset="0"/>
                <a:ea typeface="Libre Baskerville"/>
                <a:cs typeface="Libre Baskerville"/>
                <a:sym typeface="Libre Baskerville"/>
              </a:rPr>
              <a:t>☑ </a:t>
            </a:r>
            <a:r>
              <a:rPr lang="en-US" sz="1600" dirty="0">
                <a:latin typeface="Libre Baskerville" panose="02000000000000000000" pitchFamily="2" charset="0"/>
              </a:rPr>
              <a:t>Define step-size and for the model</a:t>
            </a:r>
          </a:p>
          <a:p>
            <a:pPr marL="127000" indent="0">
              <a:lnSpc>
                <a:spcPct val="150000"/>
              </a:lnSpc>
              <a:spcBef>
                <a:spcPts val="200"/>
              </a:spcBef>
              <a:buClr>
                <a:schemeClr val="dk2"/>
              </a:buClr>
              <a:buSzPts val="1600"/>
              <a:buNone/>
            </a:pPr>
            <a:r>
              <a:rPr lang="en-IN" sz="1600" dirty="0">
                <a:solidFill>
                  <a:schemeClr val="dk2"/>
                </a:solidFill>
                <a:latin typeface="Libre Baskerville" panose="02000000000000000000" pitchFamily="2" charset="0"/>
                <a:ea typeface="Libre Baskerville"/>
                <a:cs typeface="Libre Baskerville"/>
                <a:sym typeface="Libre Baskerville"/>
              </a:rPr>
              <a:t>☑ </a:t>
            </a:r>
            <a:r>
              <a:rPr lang="en-IN" sz="1600" dirty="0">
                <a:latin typeface="Libre Baskerville" panose="02000000000000000000" pitchFamily="2" charset="0"/>
              </a:rPr>
              <a:t>Cluster plot implementation</a:t>
            </a:r>
          </a:p>
          <a:p>
            <a:pPr marL="127000" indent="0">
              <a:lnSpc>
                <a:spcPct val="150000"/>
              </a:lnSpc>
              <a:spcBef>
                <a:spcPts val="200"/>
              </a:spcBef>
              <a:buClr>
                <a:schemeClr val="dk2"/>
              </a:buClr>
              <a:buSzPts val="1600"/>
              <a:buNone/>
            </a:pPr>
            <a:r>
              <a:rPr lang="en-IN" sz="1600" dirty="0">
                <a:solidFill>
                  <a:schemeClr val="dk2"/>
                </a:solidFill>
                <a:latin typeface="Libre Baskerville" panose="02000000000000000000" pitchFamily="2" charset="0"/>
                <a:ea typeface="Libre Baskerville"/>
                <a:cs typeface="Libre Baskerville"/>
                <a:sym typeface="Libre Baskerville"/>
              </a:rPr>
              <a:t>☑ </a:t>
            </a:r>
            <a:r>
              <a:rPr lang="en-IN" sz="1600" dirty="0">
                <a:latin typeface="Libre Baskerville" panose="02000000000000000000" pitchFamily="2" charset="0"/>
              </a:rPr>
              <a:t>Model Summary</a:t>
            </a:r>
          </a:p>
          <a:p>
            <a:pPr marL="127000" indent="0">
              <a:lnSpc>
                <a:spcPct val="150000"/>
              </a:lnSpc>
              <a:spcBef>
                <a:spcPts val="200"/>
              </a:spcBef>
              <a:buClr>
                <a:schemeClr val="dk2"/>
              </a:buClr>
              <a:buSzPts val="1600"/>
              <a:buNone/>
            </a:pPr>
            <a:r>
              <a:rPr lang="en-IN" sz="1600" dirty="0">
                <a:solidFill>
                  <a:schemeClr val="dk2"/>
                </a:solidFill>
                <a:latin typeface="Libre Baskerville" panose="02000000000000000000" pitchFamily="2" charset="0"/>
                <a:ea typeface="Libre Baskerville"/>
                <a:cs typeface="Libre Baskerville"/>
                <a:sym typeface="Libre Baskerville"/>
              </a:rPr>
              <a:t>☑ </a:t>
            </a:r>
            <a:r>
              <a:rPr lang="en-IN" sz="1600" dirty="0">
                <a:latin typeface="Libre Baskerville" panose="02000000000000000000" pitchFamily="2" charset="0"/>
              </a:rPr>
              <a:t>[</a:t>
            </a:r>
            <a:r>
              <a:rPr lang="en-IN" sz="1600" dirty="0" err="1">
                <a:latin typeface="Libre Baskerville" panose="02000000000000000000" pitchFamily="2" charset="0"/>
              </a:rPr>
              <a:t>ToDo</a:t>
            </a:r>
            <a:r>
              <a:rPr lang="en-IN" sz="1600" dirty="0">
                <a:latin typeface="Libre Baskerville" panose="02000000000000000000" pitchFamily="2" charset="0"/>
              </a:rPr>
              <a:t>] Cluster plots for various layers</a:t>
            </a:r>
          </a:p>
          <a:p>
            <a:pPr marL="127000" indent="0">
              <a:lnSpc>
                <a:spcPct val="150000"/>
              </a:lnSpc>
              <a:spcBef>
                <a:spcPts val="200"/>
              </a:spcBef>
              <a:buClr>
                <a:schemeClr val="dk2"/>
              </a:buClr>
              <a:buSzPts val="1600"/>
              <a:buNone/>
            </a:pPr>
            <a:r>
              <a:rPr lang="en-IN" sz="1600" dirty="0">
                <a:latin typeface="Libre Baskerville" panose="02000000000000000000" pitchFamily="2" charset="0"/>
              </a:rPr>
              <a:t>▢ Intersection Matrix: Ref. </a:t>
            </a:r>
            <a:r>
              <a:rPr lang="en-IN" sz="1600" dirty="0">
                <a:solidFill>
                  <a:schemeClr val="dk2"/>
                </a:solidFill>
                <a:latin typeface="Libre Baskerville" panose="02000000000000000000" pitchFamily="2" charset="0"/>
                <a:ea typeface="Libre Baskerville"/>
                <a:cs typeface="Libre Baskerville"/>
                <a:sym typeface="Libre Baskerville"/>
                <a:hlinkClick r:id="rId3"/>
              </a:rPr>
              <a:t>https://github.com/MIntelligence-Group/SpeechImg_EmoRec</a:t>
            </a:r>
            <a:r>
              <a:rPr lang="en-IN" sz="1600" dirty="0">
                <a:latin typeface="Libre Baskerville" panose="02000000000000000000" pitchFamily="2" charset="0"/>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48"/>
          <p:cNvSpPr txBox="1">
            <a:spLocks noGrp="1"/>
          </p:cNvSpPr>
          <p:nvPr>
            <p:ph type="subTitle" idx="4294967295"/>
          </p:nvPr>
        </p:nvSpPr>
        <p:spPr>
          <a:xfrm>
            <a:off x="729627" y="3172900"/>
            <a:ext cx="7688100" cy="541200"/>
          </a:xfrm>
          <a:prstGeom prst="rect">
            <a:avLst/>
          </a:prstGeom>
          <a:noFill/>
          <a:ln>
            <a:noFill/>
          </a:ln>
        </p:spPr>
        <p:txBody>
          <a:bodyPr spcFirstLastPara="1" wrap="square" lIns="68575" tIns="34275" rIns="68575" bIns="34275" anchor="t" anchorCtr="0">
            <a:noAutofit/>
          </a:bodyPr>
          <a:lstStyle/>
          <a:p>
            <a:pPr marL="0" lvl="0" indent="0" algn="ctr" rtl="0">
              <a:lnSpc>
                <a:spcPct val="100000"/>
              </a:lnSpc>
              <a:spcBef>
                <a:spcPts val="0"/>
              </a:spcBef>
              <a:spcAft>
                <a:spcPts val="0"/>
              </a:spcAft>
              <a:buSzPts val="1700"/>
              <a:buNone/>
            </a:pPr>
            <a:r>
              <a:rPr lang="en" sz="2000" b="0" i="0" u="none">
                <a:solidFill>
                  <a:schemeClr val="dk2"/>
                </a:solidFill>
                <a:latin typeface="Libre Baskerville"/>
                <a:ea typeface="Libre Baskerville"/>
                <a:cs typeface="Libre Baskerville"/>
                <a:sym typeface="Libre Baskerville"/>
              </a:rPr>
              <a:t> </a:t>
            </a:r>
            <a:endParaRPr/>
          </a:p>
        </p:txBody>
      </p:sp>
      <p:sp>
        <p:nvSpPr>
          <p:cNvPr id="437" name="Google Shape;437;p48"/>
          <p:cNvSpPr txBox="1"/>
          <p:nvPr/>
        </p:nvSpPr>
        <p:spPr>
          <a:xfrm>
            <a:off x="1746646" y="2588419"/>
            <a:ext cx="5772000" cy="3924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2100"/>
              <a:buFont typeface="Quattrocento Sans"/>
              <a:buNone/>
            </a:pPr>
            <a:r>
              <a:rPr lang="en" sz="2100" b="1" i="0" u="none">
                <a:solidFill>
                  <a:schemeClr val="dk1"/>
                </a:solidFill>
                <a:latin typeface="Quattrocento Sans"/>
                <a:ea typeface="Quattrocento Sans"/>
                <a:cs typeface="Quattrocento Sans"/>
                <a:sym typeface="Quattrocento Sans"/>
              </a:rPr>
              <a:t> </a:t>
            </a:r>
            <a:endParaRPr sz="1100"/>
          </a:p>
        </p:txBody>
      </p:sp>
      <p:sp>
        <p:nvSpPr>
          <p:cNvPr id="438" name="Google Shape;438;p48"/>
          <p:cNvSpPr txBox="1"/>
          <p:nvPr/>
        </p:nvSpPr>
        <p:spPr>
          <a:xfrm>
            <a:off x="1600200" y="4514850"/>
            <a:ext cx="14859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439" name="Google Shape;439;p48"/>
          <p:cNvSpPr txBox="1"/>
          <p:nvPr/>
        </p:nvSpPr>
        <p:spPr>
          <a:xfrm>
            <a:off x="3889772" y="4510088"/>
            <a:ext cx="14859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440" name="Google Shape;440;p48"/>
          <p:cNvSpPr txBox="1"/>
          <p:nvPr/>
        </p:nvSpPr>
        <p:spPr>
          <a:xfrm>
            <a:off x="1411700" y="1445275"/>
            <a:ext cx="63147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b="1" dirty="0">
                <a:solidFill>
                  <a:srgbClr val="C00000"/>
                </a:solidFill>
                <a:latin typeface="Libre Baskerville"/>
                <a:ea typeface="Libre Baskerville"/>
                <a:cs typeface="Libre Baskerville"/>
                <a:sym typeface="Libre Baskerville"/>
              </a:rPr>
              <a:t>Explainable AI Research</a:t>
            </a:r>
            <a:endParaRPr sz="11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7" name="Google Shape;447;p49"/>
          <p:cNvSpPr txBox="1">
            <a:spLocks noGrp="1"/>
          </p:cNvSpPr>
          <p:nvPr>
            <p:ph type="title"/>
          </p:nvPr>
        </p:nvSpPr>
        <p:spPr>
          <a:xfrm>
            <a:off x="914400" y="205978"/>
            <a:ext cx="7772400" cy="8574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dirty="0">
                <a:solidFill>
                  <a:schemeClr val="dk2"/>
                </a:solidFill>
                <a:latin typeface="Libre Franklin"/>
                <a:ea typeface="Libre Franklin"/>
                <a:cs typeface="Libre Franklin"/>
                <a:sym typeface="Libre Franklin"/>
              </a:rPr>
              <a:t> </a:t>
            </a:r>
            <a:endParaRPr dirty="0"/>
          </a:p>
        </p:txBody>
      </p:sp>
      <p:sp>
        <p:nvSpPr>
          <p:cNvPr id="448" name="Google Shape;448;p49"/>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449" name="Google Shape;449;p49"/>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450" name="Google Shape;450;p49"/>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72000" indent="0" algn="ctr">
              <a:lnSpc>
                <a:spcPct val="150000"/>
              </a:lnSpc>
              <a:spcBef>
                <a:spcPts val="0"/>
              </a:spcBef>
              <a:spcAft>
                <a:spcPts val="600"/>
              </a:spcAft>
              <a:buNone/>
            </a:pPr>
            <a:r>
              <a:rPr lang="en-IN" sz="2800" b="1" dirty="0" err="1">
                <a:solidFill>
                  <a:srgbClr val="C00000"/>
                </a:solidFill>
                <a:latin typeface="Libre Baskerville"/>
                <a:sym typeface="Libre Baskerville"/>
              </a:rPr>
              <a:t>DnCSHAP</a:t>
            </a:r>
            <a:r>
              <a:rPr lang="en-IN" sz="2800" b="1" dirty="0">
                <a:solidFill>
                  <a:srgbClr val="C00000"/>
                </a:solidFill>
                <a:latin typeface="Libre Baskerville"/>
                <a:sym typeface="Libre Baskerville"/>
              </a:rPr>
              <a:t> </a:t>
            </a:r>
            <a:r>
              <a:rPr lang="en-IN" sz="2000" dirty="0">
                <a:solidFill>
                  <a:schemeClr val="accent6">
                    <a:lumMod val="10000"/>
                  </a:schemeClr>
                </a:solidFill>
                <a:latin typeface="Libre Baskerville"/>
                <a:sym typeface="Libre Baskerville"/>
              </a:rPr>
              <a:t>[10]</a:t>
            </a:r>
            <a:endParaRPr lang="en-US" sz="2800" b="1" dirty="0">
              <a:solidFill>
                <a:schemeClr val="accent6">
                  <a:lumMod val="10000"/>
                </a:schemeClr>
              </a:solidFill>
              <a:latin typeface="Libre Baskerville"/>
              <a:ea typeface="Libre Baskerville"/>
              <a:cs typeface="Libre Baskerville"/>
              <a:sym typeface="Libre Baskerville"/>
            </a:endParaRPr>
          </a:p>
        </p:txBody>
      </p:sp>
      <p:sp>
        <p:nvSpPr>
          <p:cNvPr id="3" name="Text Placeholder 2">
            <a:extLst>
              <a:ext uri="{FF2B5EF4-FFF2-40B4-BE49-F238E27FC236}">
                <a16:creationId xmlns:a16="http://schemas.microsoft.com/office/drawing/2014/main" id="{5D2D36A9-0824-8CB0-19E2-0C0BB2D5134C}"/>
              </a:ext>
            </a:extLst>
          </p:cNvPr>
          <p:cNvSpPr>
            <a:spLocks noGrp="1"/>
          </p:cNvSpPr>
          <p:nvPr>
            <p:ph type="body" idx="1"/>
          </p:nvPr>
        </p:nvSpPr>
        <p:spPr/>
        <p:txBody>
          <a:bodyPr/>
          <a:lstStyle/>
          <a:p>
            <a:pPr marL="158750" indent="0">
              <a:buNone/>
            </a:pPr>
            <a:r>
              <a:rPr lang="en-IN" dirty="0"/>
              <a:t> </a:t>
            </a:r>
          </a:p>
        </p:txBody>
      </p:sp>
      <p:sp>
        <p:nvSpPr>
          <p:cNvPr id="10" name="Google Shape;281;p34">
            <a:extLst>
              <a:ext uri="{FF2B5EF4-FFF2-40B4-BE49-F238E27FC236}">
                <a16:creationId xmlns:a16="http://schemas.microsoft.com/office/drawing/2014/main" id="{4649318A-DE3E-9602-BE59-459B561C987A}"/>
              </a:ext>
            </a:extLst>
          </p:cNvPr>
          <p:cNvSpPr txBox="1">
            <a:spLocks/>
          </p:cNvSpPr>
          <p:nvPr/>
        </p:nvSpPr>
        <p:spPr>
          <a:xfrm>
            <a:off x="400050" y="959500"/>
            <a:ext cx="8343900" cy="384090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298450" algn="l" rtl="0">
              <a:lnSpc>
                <a:spcPct val="115000"/>
              </a:lnSpc>
              <a:spcBef>
                <a:spcPts val="400"/>
              </a:spcBef>
              <a:spcAft>
                <a:spcPts val="0"/>
              </a:spcAft>
              <a:buClr>
                <a:schemeClr val="accent1"/>
              </a:buClr>
              <a:buSzPts val="11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5pPr>
            <a:lvl6pPr marL="2743200" marR="0" lvl="5"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6pPr>
            <a:lvl7pPr marL="3200400" marR="0" lvl="6"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7pPr>
            <a:lvl8pPr marL="3657600" marR="0" lvl="7"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8pPr>
            <a:lvl9pPr marL="4114800" marR="0" lvl="8" indent="-317500" algn="l" rtl="0">
              <a:lnSpc>
                <a:spcPct val="115000"/>
              </a:lnSpc>
              <a:spcBef>
                <a:spcPts val="1200"/>
              </a:spcBef>
              <a:spcAft>
                <a:spcPts val="1200"/>
              </a:spcAft>
              <a:buClr>
                <a:schemeClr val="accent1"/>
              </a:buClr>
              <a:buSzPts val="1400"/>
              <a:buFont typeface="Lato"/>
              <a:buChar char="■"/>
              <a:defRPr sz="1100" b="0" i="0" u="none" strike="noStrike" cap="none">
                <a:solidFill>
                  <a:schemeClr val="accent1"/>
                </a:solidFill>
                <a:latin typeface="Lato"/>
                <a:ea typeface="Lato"/>
                <a:cs typeface="Lato"/>
                <a:sym typeface="Lato"/>
              </a:defRPr>
            </a:lvl9pPr>
          </a:lstStyle>
          <a:p>
            <a:pPr marL="203200" indent="0" algn="ctr">
              <a:lnSpc>
                <a:spcPct val="150000"/>
              </a:lnSpc>
              <a:spcBef>
                <a:spcPts val="200"/>
              </a:spcBef>
              <a:buNone/>
            </a:pPr>
            <a:r>
              <a:rPr lang="en-US" sz="1800" b="1" dirty="0">
                <a:solidFill>
                  <a:schemeClr val="accent6">
                    <a:lumMod val="10000"/>
                  </a:schemeClr>
                </a:solidFill>
                <a:latin typeface="Libre Baskerville"/>
                <a:ea typeface="Libre Baskerville"/>
                <a:cs typeface="Libre Baskerville"/>
                <a:sym typeface="Libre Baskerville"/>
              </a:rPr>
              <a:t>‘</a:t>
            </a:r>
            <a:r>
              <a:rPr lang="en-US" sz="1800" b="1" dirty="0">
                <a:solidFill>
                  <a:srgbClr val="C00000"/>
                </a:solidFill>
                <a:latin typeface="Libre Baskerville"/>
                <a:ea typeface="Libre Baskerville"/>
                <a:cs typeface="Libre Baskerville"/>
                <a:sym typeface="Libre Baskerville"/>
              </a:rPr>
              <a:t>D</a:t>
            </a:r>
            <a:r>
              <a:rPr lang="en-US" sz="1800" b="1" dirty="0">
                <a:solidFill>
                  <a:schemeClr val="accent6">
                    <a:lumMod val="10000"/>
                  </a:schemeClr>
                </a:solidFill>
                <a:latin typeface="Libre Baskerville"/>
                <a:ea typeface="Libre Baskerville"/>
                <a:cs typeface="Libre Baskerville"/>
                <a:sym typeface="Libre Baskerville"/>
              </a:rPr>
              <a:t>ivide a</a:t>
            </a:r>
            <a:r>
              <a:rPr lang="en-US" sz="1800" b="1" dirty="0">
                <a:solidFill>
                  <a:srgbClr val="C00000"/>
                </a:solidFill>
                <a:latin typeface="Libre Baskerville"/>
                <a:ea typeface="Libre Baskerville"/>
                <a:cs typeface="Libre Baskerville"/>
                <a:sym typeface="Libre Baskerville"/>
              </a:rPr>
              <a:t>n</a:t>
            </a:r>
            <a:r>
              <a:rPr lang="en-US" sz="1800" b="1" dirty="0">
                <a:solidFill>
                  <a:schemeClr val="accent6">
                    <a:lumMod val="10000"/>
                  </a:schemeClr>
                </a:solidFill>
                <a:latin typeface="Libre Baskerville"/>
                <a:ea typeface="Libre Baskerville"/>
                <a:cs typeface="Libre Baskerville"/>
                <a:sym typeface="Libre Baskerville"/>
              </a:rPr>
              <a:t>d </a:t>
            </a:r>
            <a:r>
              <a:rPr lang="en-US" sz="1800" b="1" dirty="0">
                <a:solidFill>
                  <a:srgbClr val="C00000"/>
                </a:solidFill>
                <a:latin typeface="Libre Baskerville"/>
                <a:ea typeface="Libre Baskerville"/>
                <a:cs typeface="Libre Baskerville"/>
                <a:sym typeface="Libre Baskerville"/>
              </a:rPr>
              <a:t>C</a:t>
            </a:r>
            <a:r>
              <a:rPr lang="en-US" sz="1800" b="1" dirty="0">
                <a:solidFill>
                  <a:schemeClr val="accent6">
                    <a:lumMod val="10000"/>
                  </a:schemeClr>
                </a:solidFill>
                <a:latin typeface="Libre Baskerville"/>
                <a:ea typeface="Libre Baskerville"/>
                <a:cs typeface="Libre Baskerville"/>
                <a:sym typeface="Libre Baskerville"/>
              </a:rPr>
              <a:t>onquer based </a:t>
            </a:r>
            <a:r>
              <a:rPr lang="en-US" sz="1800" b="1" dirty="0" err="1">
                <a:solidFill>
                  <a:srgbClr val="C00000"/>
                </a:solidFill>
                <a:latin typeface="Libre Baskerville"/>
                <a:ea typeface="Libre Baskerville"/>
                <a:cs typeface="Libre Baskerville"/>
                <a:sym typeface="Libre Baskerville"/>
              </a:rPr>
              <a:t>SH</a:t>
            </a:r>
            <a:r>
              <a:rPr lang="en-US" sz="1800" b="1" dirty="0" err="1">
                <a:solidFill>
                  <a:schemeClr val="accent6">
                    <a:lumMod val="10000"/>
                  </a:schemeClr>
                </a:solidFill>
                <a:latin typeface="Libre Baskerville"/>
                <a:ea typeface="Libre Baskerville"/>
                <a:cs typeface="Libre Baskerville"/>
                <a:sym typeface="Libre Baskerville"/>
              </a:rPr>
              <a:t>apley</a:t>
            </a:r>
            <a:r>
              <a:rPr lang="en-US" sz="1800" b="1" dirty="0">
                <a:solidFill>
                  <a:schemeClr val="accent6">
                    <a:lumMod val="10000"/>
                  </a:schemeClr>
                </a:solidFill>
                <a:latin typeface="Libre Baskerville"/>
                <a:ea typeface="Libre Baskerville"/>
                <a:cs typeface="Libre Baskerville"/>
                <a:sym typeface="Libre Baskerville"/>
              </a:rPr>
              <a:t> </a:t>
            </a:r>
            <a:r>
              <a:rPr lang="en-US" sz="1800" b="1" dirty="0">
                <a:solidFill>
                  <a:srgbClr val="0000FF"/>
                </a:solidFill>
                <a:latin typeface="Libre Baskerville"/>
                <a:ea typeface="Libre Baskerville"/>
                <a:cs typeface="Libre Baskerville"/>
                <a:sym typeface="Libre Baskerville"/>
              </a:rPr>
              <a:t>A</a:t>
            </a:r>
            <a:r>
              <a:rPr lang="en-US" sz="1800" b="1" dirty="0">
                <a:solidFill>
                  <a:schemeClr val="accent6">
                    <a:lumMod val="10000"/>
                  </a:schemeClr>
                </a:solidFill>
                <a:latin typeface="Libre Baskerville"/>
                <a:ea typeface="Libre Baskerville"/>
                <a:cs typeface="Libre Baskerville"/>
                <a:sym typeface="Libre Baskerville"/>
              </a:rPr>
              <a:t>dditive </a:t>
            </a:r>
            <a:r>
              <a:rPr lang="en-US" sz="1800" b="1" dirty="0" err="1">
                <a:solidFill>
                  <a:schemeClr val="accent6">
                    <a:lumMod val="10000"/>
                  </a:schemeClr>
                </a:solidFill>
                <a:latin typeface="Libre Baskerville"/>
                <a:ea typeface="Libre Baskerville"/>
                <a:cs typeface="Libre Baskerville"/>
                <a:sym typeface="Libre Baskerville"/>
              </a:rPr>
              <a:t>ex</a:t>
            </a:r>
            <a:r>
              <a:rPr lang="en-US" sz="1800" b="1" dirty="0" err="1">
                <a:solidFill>
                  <a:srgbClr val="008000"/>
                </a:solidFill>
                <a:latin typeface="Libre Baskerville"/>
                <a:ea typeface="Libre Baskerville"/>
                <a:cs typeface="Libre Baskerville"/>
                <a:sym typeface="Libre Baskerville"/>
              </a:rPr>
              <a:t>P</a:t>
            </a:r>
            <a:r>
              <a:rPr lang="en-US" sz="1800" b="1" dirty="0" err="1">
                <a:solidFill>
                  <a:schemeClr val="accent6">
                    <a:lumMod val="10000"/>
                  </a:schemeClr>
                </a:solidFill>
                <a:latin typeface="Libre Baskerville"/>
                <a:ea typeface="Libre Baskerville"/>
                <a:cs typeface="Libre Baskerville"/>
                <a:sym typeface="Libre Baskerville"/>
              </a:rPr>
              <a:t>lanations</a:t>
            </a:r>
            <a:r>
              <a:rPr lang="en-US" sz="1800" dirty="0">
                <a:solidFill>
                  <a:schemeClr val="accent6">
                    <a:lumMod val="10000"/>
                  </a:schemeClr>
                </a:solidFill>
                <a:latin typeface="Libre Baskerville"/>
                <a:ea typeface="Libre Baskerville"/>
                <a:cs typeface="Libre Baskerville"/>
                <a:sym typeface="Libre Baskerville"/>
              </a:rPr>
              <a:t>.’</a:t>
            </a:r>
          </a:p>
          <a:p>
            <a:pPr indent="-330200" algn="just">
              <a:lnSpc>
                <a:spcPct val="150000"/>
              </a:lnSpc>
              <a:spcBef>
                <a:spcPts val="1000"/>
              </a:spcBef>
              <a:buSzPts val="1600"/>
            </a:pPr>
            <a:r>
              <a:rPr lang="en-US" sz="1800" dirty="0">
                <a:solidFill>
                  <a:schemeClr val="accent6">
                    <a:lumMod val="10000"/>
                  </a:schemeClr>
                </a:solidFill>
                <a:latin typeface="Libre Baskerville"/>
                <a:ea typeface="Libre Baskerville"/>
                <a:cs typeface="Libre Baskerville"/>
                <a:sym typeface="Libre Baskerville"/>
              </a:rPr>
              <a:t>Computes the approximated Shapley values for the input images in linear time instead of the exponential.</a:t>
            </a:r>
          </a:p>
          <a:p>
            <a:pPr lvl="0" indent="-330200" algn="just">
              <a:lnSpc>
                <a:spcPct val="150000"/>
              </a:lnSpc>
              <a:spcBef>
                <a:spcPts val="1000"/>
              </a:spcBef>
              <a:buSzPts val="1600"/>
            </a:pPr>
            <a:r>
              <a:rPr lang="en-US" sz="1800" dirty="0">
                <a:solidFill>
                  <a:schemeClr val="accent6">
                    <a:lumMod val="10000"/>
                  </a:schemeClr>
                </a:solidFill>
                <a:latin typeface="Libre Baskerville"/>
                <a:ea typeface="Libre Baskerville"/>
                <a:cs typeface="Libre Baskerville"/>
                <a:sym typeface="Libre Baskerville"/>
              </a:rPr>
              <a:t>Divide and Conquer =&gt; continuously divide the input image into </a:t>
            </a:r>
            <a:r>
              <a:rPr lang="en-US" sz="1800">
                <a:solidFill>
                  <a:schemeClr val="accent6">
                    <a:lumMod val="10000"/>
                  </a:schemeClr>
                </a:solidFill>
                <a:latin typeface="Libre Baskerville"/>
                <a:ea typeface="Libre Baskerville"/>
                <a:cs typeface="Libre Baskerville"/>
                <a:sym typeface="Libre Baskerville"/>
              </a:rPr>
              <a:t>two parts. </a:t>
            </a:r>
            <a:r>
              <a:rPr lang="en-US" sz="1800" dirty="0">
                <a:solidFill>
                  <a:schemeClr val="accent6">
                    <a:lumMod val="10000"/>
                  </a:schemeClr>
                </a:solidFill>
                <a:latin typeface="Libre Baskerville"/>
                <a:ea typeface="Libre Baskerville"/>
                <a:cs typeface="Libre Baskerville"/>
                <a:sym typeface="Libre Baskerville"/>
              </a:rPr>
              <a:t>Find Shapely values. Aggregate.</a:t>
            </a:r>
          </a:p>
          <a:p>
            <a:pPr indent="-330200" algn="just">
              <a:lnSpc>
                <a:spcPct val="150000"/>
              </a:lnSpc>
              <a:spcBef>
                <a:spcPts val="1000"/>
              </a:spcBef>
              <a:buSzPts val="1600"/>
            </a:pPr>
            <a:r>
              <a:rPr lang="en-US" sz="1800" dirty="0">
                <a:solidFill>
                  <a:schemeClr val="accent6">
                    <a:lumMod val="10000"/>
                  </a:schemeClr>
                </a:solidFill>
                <a:latin typeface="Libre Baskerville"/>
                <a:ea typeface="Libre Baskerville"/>
                <a:cs typeface="Libre Baskerville"/>
                <a:sym typeface="Libre Baskerville"/>
              </a:rPr>
              <a:t>Identifies the highly relevant parts of the input that contribute the most to recognizing the emotion classes.</a:t>
            </a:r>
          </a:p>
          <a:p>
            <a:pPr lvl="0" indent="-330200" algn="just">
              <a:lnSpc>
                <a:spcPct val="150000"/>
              </a:lnSpc>
              <a:spcBef>
                <a:spcPts val="1000"/>
              </a:spcBef>
              <a:buSzPts val="1600"/>
            </a:pPr>
            <a:endParaRPr lang="en-US" sz="1800" dirty="0">
              <a:solidFill>
                <a:schemeClr val="accent6">
                  <a:lumMod val="10000"/>
                </a:schemeClr>
              </a:solidFill>
              <a:latin typeface="Libre Baskerville"/>
              <a:ea typeface="Libre Baskerville"/>
              <a:cs typeface="Libre Baskerville"/>
              <a:sym typeface="Libre Baskervill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7" name="Google Shape;447;p49"/>
          <p:cNvSpPr txBox="1">
            <a:spLocks noGrp="1"/>
          </p:cNvSpPr>
          <p:nvPr>
            <p:ph type="title"/>
          </p:nvPr>
        </p:nvSpPr>
        <p:spPr>
          <a:xfrm>
            <a:off x="914400" y="205978"/>
            <a:ext cx="7772400" cy="8574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dirty="0">
                <a:solidFill>
                  <a:schemeClr val="dk2"/>
                </a:solidFill>
                <a:latin typeface="Libre Franklin"/>
                <a:ea typeface="Libre Franklin"/>
                <a:cs typeface="Libre Franklin"/>
                <a:sym typeface="Libre Franklin"/>
              </a:rPr>
              <a:t> </a:t>
            </a:r>
            <a:endParaRPr dirty="0"/>
          </a:p>
        </p:txBody>
      </p:sp>
      <p:sp>
        <p:nvSpPr>
          <p:cNvPr id="448" name="Google Shape;448;p49"/>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449" name="Google Shape;449;p49"/>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450" name="Google Shape;450;p49"/>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IN" sz="2350" b="1" dirty="0">
                <a:solidFill>
                  <a:srgbClr val="C00000"/>
                </a:solidFill>
                <a:latin typeface="Libre Baskerville"/>
                <a:sym typeface="Libre Baskerville"/>
              </a:rPr>
              <a:t>Explainable Facial Emotion Recognition</a:t>
            </a:r>
            <a:endParaRPr lang="en-IN" sz="2350" dirty="0">
              <a:solidFill>
                <a:schemeClr val="accent6">
                  <a:lumMod val="10000"/>
                </a:schemeClr>
              </a:solidFill>
            </a:endParaRPr>
          </a:p>
        </p:txBody>
      </p:sp>
      <p:sp>
        <p:nvSpPr>
          <p:cNvPr id="3" name="Text Placeholder 2">
            <a:extLst>
              <a:ext uri="{FF2B5EF4-FFF2-40B4-BE49-F238E27FC236}">
                <a16:creationId xmlns:a16="http://schemas.microsoft.com/office/drawing/2014/main" id="{5D2D36A9-0824-8CB0-19E2-0C0BB2D5134C}"/>
              </a:ext>
            </a:extLst>
          </p:cNvPr>
          <p:cNvSpPr>
            <a:spLocks noGrp="1"/>
          </p:cNvSpPr>
          <p:nvPr>
            <p:ph type="body" idx="1"/>
          </p:nvPr>
        </p:nvSpPr>
        <p:spPr/>
        <p:txBody>
          <a:bodyPr/>
          <a:lstStyle/>
          <a:p>
            <a:pPr marL="158750" indent="0">
              <a:buNone/>
            </a:pPr>
            <a:r>
              <a:rPr lang="en-IN" dirty="0"/>
              <a:t> </a:t>
            </a:r>
          </a:p>
        </p:txBody>
      </p:sp>
      <p:sp>
        <p:nvSpPr>
          <p:cNvPr id="10" name="Google Shape;281;p34">
            <a:extLst>
              <a:ext uri="{FF2B5EF4-FFF2-40B4-BE49-F238E27FC236}">
                <a16:creationId xmlns:a16="http://schemas.microsoft.com/office/drawing/2014/main" id="{4649318A-DE3E-9602-BE59-459B561C987A}"/>
              </a:ext>
            </a:extLst>
          </p:cNvPr>
          <p:cNvSpPr txBox="1">
            <a:spLocks/>
          </p:cNvSpPr>
          <p:nvPr/>
        </p:nvSpPr>
        <p:spPr>
          <a:xfrm>
            <a:off x="400050" y="959500"/>
            <a:ext cx="8343900" cy="384090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298450" algn="l" rtl="0">
              <a:lnSpc>
                <a:spcPct val="115000"/>
              </a:lnSpc>
              <a:spcBef>
                <a:spcPts val="400"/>
              </a:spcBef>
              <a:spcAft>
                <a:spcPts val="0"/>
              </a:spcAft>
              <a:buClr>
                <a:schemeClr val="accent1"/>
              </a:buClr>
              <a:buSzPts val="11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5pPr>
            <a:lvl6pPr marL="2743200" marR="0" lvl="5"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6pPr>
            <a:lvl7pPr marL="3200400" marR="0" lvl="6"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7pPr>
            <a:lvl8pPr marL="3657600" marR="0" lvl="7"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8pPr>
            <a:lvl9pPr marL="4114800" marR="0" lvl="8" indent="-317500" algn="l" rtl="0">
              <a:lnSpc>
                <a:spcPct val="115000"/>
              </a:lnSpc>
              <a:spcBef>
                <a:spcPts val="1200"/>
              </a:spcBef>
              <a:spcAft>
                <a:spcPts val="1200"/>
              </a:spcAft>
              <a:buClr>
                <a:schemeClr val="accent1"/>
              </a:buClr>
              <a:buSzPts val="1400"/>
              <a:buFont typeface="Lato"/>
              <a:buChar char="■"/>
              <a:defRPr sz="1100" b="0" i="0" u="none" strike="noStrike" cap="none">
                <a:solidFill>
                  <a:schemeClr val="accent1"/>
                </a:solidFill>
                <a:latin typeface="Lato"/>
                <a:ea typeface="Lato"/>
                <a:cs typeface="Lato"/>
                <a:sym typeface="Lato"/>
              </a:defRPr>
            </a:lvl9pPr>
          </a:lstStyle>
          <a:p>
            <a:pPr indent="-330200" algn="just">
              <a:lnSpc>
                <a:spcPct val="150000"/>
              </a:lnSpc>
              <a:spcBef>
                <a:spcPts val="1000"/>
              </a:spcBef>
              <a:buSzPts val="1600"/>
            </a:pPr>
            <a:endParaRPr lang="en-US" sz="1800" dirty="0">
              <a:solidFill>
                <a:schemeClr val="accent6">
                  <a:lumMod val="10000"/>
                </a:schemeClr>
              </a:solidFill>
              <a:latin typeface="Libre Baskerville"/>
              <a:ea typeface="Libre Baskerville"/>
              <a:cs typeface="Libre Baskerville"/>
              <a:sym typeface="Libre Baskerville"/>
            </a:endParaRPr>
          </a:p>
        </p:txBody>
      </p:sp>
      <p:pic>
        <p:nvPicPr>
          <p:cNvPr id="8" name="Content Placeholder 4">
            <a:extLst>
              <a:ext uri="{FF2B5EF4-FFF2-40B4-BE49-F238E27FC236}">
                <a16:creationId xmlns:a16="http://schemas.microsoft.com/office/drawing/2014/main" id="{0DB09B38-B31C-6B79-8A02-D29EEF19FEA9}"/>
              </a:ext>
            </a:extLst>
          </p:cNvPr>
          <p:cNvPicPr>
            <a:picLocks noChangeAspect="1"/>
          </p:cNvPicPr>
          <p:nvPr/>
        </p:nvPicPr>
        <p:blipFill>
          <a:blip r:embed="rId3"/>
          <a:srcRect/>
          <a:stretch/>
        </p:blipFill>
        <p:spPr>
          <a:xfrm>
            <a:off x="1114425" y="757872"/>
            <a:ext cx="6972450" cy="3924506"/>
          </a:xfrm>
          <a:prstGeom prst="rect">
            <a:avLst/>
          </a:prstGeom>
        </p:spPr>
      </p:pic>
      <p:sp>
        <p:nvSpPr>
          <p:cNvPr id="9" name="Google Shape;406;p45">
            <a:extLst>
              <a:ext uri="{FF2B5EF4-FFF2-40B4-BE49-F238E27FC236}">
                <a16:creationId xmlns:a16="http://schemas.microsoft.com/office/drawing/2014/main" id="{2A1B250B-1C59-0213-2DF5-27350513AF57}"/>
              </a:ext>
            </a:extLst>
          </p:cNvPr>
          <p:cNvSpPr txBox="1"/>
          <p:nvPr/>
        </p:nvSpPr>
        <p:spPr>
          <a:xfrm>
            <a:off x="994333" y="4806789"/>
            <a:ext cx="7612534" cy="300052"/>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500" dirty="0">
                <a:solidFill>
                  <a:srgbClr val="000099"/>
                </a:solidFill>
                <a:latin typeface="Libre Baskerville" panose="02000000000000000000" pitchFamily="2" charset="0"/>
                <a:sym typeface="Arial"/>
              </a:rPr>
              <a:t>Figure 7</a:t>
            </a:r>
            <a:r>
              <a:rPr lang="en" sz="1500" dirty="0">
                <a:solidFill>
                  <a:schemeClr val="dk1"/>
                </a:solidFill>
                <a:latin typeface="Libre Baskerville" panose="02000000000000000000" pitchFamily="2" charset="0"/>
                <a:sym typeface="Arial"/>
              </a:rPr>
              <a:t>: Extension of SHAP model to interpret facial emotion recognition </a:t>
            </a:r>
            <a:endParaRPr sz="1100" dirty="0">
              <a:latin typeface="Libre Baskerville" panose="02000000000000000000" pitchFamily="2" charset="0"/>
            </a:endParaRPr>
          </a:p>
        </p:txBody>
      </p:sp>
    </p:spTree>
    <p:extLst>
      <p:ext uri="{BB962C8B-B14F-4D97-AF65-F5344CB8AC3E}">
        <p14:creationId xmlns:p14="http://schemas.microsoft.com/office/powerpoint/2010/main" val="303213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7" name="Google Shape;447;p49"/>
          <p:cNvSpPr txBox="1">
            <a:spLocks noGrp="1"/>
          </p:cNvSpPr>
          <p:nvPr>
            <p:ph type="title"/>
          </p:nvPr>
        </p:nvSpPr>
        <p:spPr>
          <a:xfrm>
            <a:off x="914400" y="205978"/>
            <a:ext cx="7772400" cy="8574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dirty="0">
                <a:solidFill>
                  <a:schemeClr val="dk2"/>
                </a:solidFill>
                <a:latin typeface="Libre Franklin"/>
                <a:ea typeface="Libre Franklin"/>
                <a:cs typeface="Libre Franklin"/>
                <a:sym typeface="Libre Franklin"/>
              </a:rPr>
              <a:t> </a:t>
            </a:r>
            <a:endParaRPr dirty="0"/>
          </a:p>
        </p:txBody>
      </p:sp>
      <p:sp>
        <p:nvSpPr>
          <p:cNvPr id="448" name="Google Shape;448;p49"/>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449" name="Google Shape;449;p49"/>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450" name="Google Shape;450;p49"/>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algn="ctr">
              <a:buClr>
                <a:srgbClr val="C00000"/>
              </a:buClr>
              <a:buSzPts val="3000"/>
            </a:pPr>
            <a:endParaRPr lang="en-IN" sz="2400" dirty="0">
              <a:solidFill>
                <a:schemeClr val="accent6">
                  <a:lumMod val="10000"/>
                </a:schemeClr>
              </a:solidFill>
            </a:endParaRPr>
          </a:p>
        </p:txBody>
      </p:sp>
      <p:sp>
        <p:nvSpPr>
          <p:cNvPr id="3" name="Text Placeholder 2">
            <a:extLst>
              <a:ext uri="{FF2B5EF4-FFF2-40B4-BE49-F238E27FC236}">
                <a16:creationId xmlns:a16="http://schemas.microsoft.com/office/drawing/2014/main" id="{5D2D36A9-0824-8CB0-19E2-0C0BB2D5134C}"/>
              </a:ext>
            </a:extLst>
          </p:cNvPr>
          <p:cNvSpPr>
            <a:spLocks noGrp="1"/>
          </p:cNvSpPr>
          <p:nvPr>
            <p:ph type="body" idx="1"/>
          </p:nvPr>
        </p:nvSpPr>
        <p:spPr/>
        <p:txBody>
          <a:bodyPr/>
          <a:lstStyle/>
          <a:p>
            <a:pPr marL="158750" indent="0">
              <a:buNone/>
            </a:pPr>
            <a:r>
              <a:rPr lang="en-IN" dirty="0"/>
              <a:t> </a:t>
            </a:r>
          </a:p>
        </p:txBody>
      </p:sp>
      <p:sp>
        <p:nvSpPr>
          <p:cNvPr id="10" name="Google Shape;281;p34">
            <a:extLst>
              <a:ext uri="{FF2B5EF4-FFF2-40B4-BE49-F238E27FC236}">
                <a16:creationId xmlns:a16="http://schemas.microsoft.com/office/drawing/2014/main" id="{4649318A-DE3E-9602-BE59-459B561C987A}"/>
              </a:ext>
            </a:extLst>
          </p:cNvPr>
          <p:cNvSpPr txBox="1">
            <a:spLocks/>
          </p:cNvSpPr>
          <p:nvPr/>
        </p:nvSpPr>
        <p:spPr>
          <a:xfrm>
            <a:off x="400050" y="959500"/>
            <a:ext cx="8343900" cy="384090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298450" algn="l" rtl="0">
              <a:lnSpc>
                <a:spcPct val="115000"/>
              </a:lnSpc>
              <a:spcBef>
                <a:spcPts val="400"/>
              </a:spcBef>
              <a:spcAft>
                <a:spcPts val="0"/>
              </a:spcAft>
              <a:buClr>
                <a:schemeClr val="accent1"/>
              </a:buClr>
              <a:buSzPts val="11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5pPr>
            <a:lvl6pPr marL="2743200" marR="0" lvl="5"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6pPr>
            <a:lvl7pPr marL="3200400" marR="0" lvl="6"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7pPr>
            <a:lvl8pPr marL="3657600" marR="0" lvl="7"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8pPr>
            <a:lvl9pPr marL="4114800" marR="0" lvl="8" indent="-317500" algn="l" rtl="0">
              <a:lnSpc>
                <a:spcPct val="115000"/>
              </a:lnSpc>
              <a:spcBef>
                <a:spcPts val="1200"/>
              </a:spcBef>
              <a:spcAft>
                <a:spcPts val="1200"/>
              </a:spcAft>
              <a:buClr>
                <a:schemeClr val="accent1"/>
              </a:buClr>
              <a:buSzPts val="1400"/>
              <a:buFont typeface="Lato"/>
              <a:buChar char="■"/>
              <a:defRPr sz="1100" b="0" i="0" u="none" strike="noStrike" cap="none">
                <a:solidFill>
                  <a:schemeClr val="accent1"/>
                </a:solidFill>
                <a:latin typeface="Lato"/>
                <a:ea typeface="Lato"/>
                <a:cs typeface="Lato"/>
                <a:sym typeface="Lato"/>
              </a:defRPr>
            </a:lvl9pPr>
          </a:lstStyle>
          <a:p>
            <a:pPr indent="-330200" algn="just">
              <a:lnSpc>
                <a:spcPct val="150000"/>
              </a:lnSpc>
              <a:spcBef>
                <a:spcPts val="1000"/>
              </a:spcBef>
              <a:buSzPts val="1600"/>
            </a:pPr>
            <a:endParaRPr lang="en-US" sz="1800" dirty="0">
              <a:solidFill>
                <a:schemeClr val="accent6">
                  <a:lumMod val="10000"/>
                </a:schemeClr>
              </a:solidFill>
              <a:latin typeface="Libre Baskerville"/>
              <a:ea typeface="Libre Baskerville"/>
              <a:cs typeface="Libre Baskerville"/>
              <a:sym typeface="Libre Baskerville"/>
            </a:endParaRPr>
          </a:p>
        </p:txBody>
      </p:sp>
      <p:pic>
        <p:nvPicPr>
          <p:cNvPr id="8" name="Content Placeholder 4">
            <a:extLst>
              <a:ext uri="{FF2B5EF4-FFF2-40B4-BE49-F238E27FC236}">
                <a16:creationId xmlns:a16="http://schemas.microsoft.com/office/drawing/2014/main" id="{0DB09B38-B31C-6B79-8A02-D29EEF19FEA9}"/>
              </a:ext>
            </a:extLst>
          </p:cNvPr>
          <p:cNvPicPr>
            <a:picLocks noChangeAspect="1"/>
          </p:cNvPicPr>
          <p:nvPr/>
        </p:nvPicPr>
        <p:blipFill>
          <a:blip r:embed="rId3"/>
          <a:srcRect/>
          <a:stretch/>
        </p:blipFill>
        <p:spPr>
          <a:xfrm>
            <a:off x="2311891" y="783581"/>
            <a:ext cx="4520218" cy="3982652"/>
          </a:xfrm>
          <a:prstGeom prst="rect">
            <a:avLst/>
          </a:prstGeom>
        </p:spPr>
      </p:pic>
      <p:sp>
        <p:nvSpPr>
          <p:cNvPr id="9" name="Google Shape;406;p45">
            <a:extLst>
              <a:ext uri="{FF2B5EF4-FFF2-40B4-BE49-F238E27FC236}">
                <a16:creationId xmlns:a16="http://schemas.microsoft.com/office/drawing/2014/main" id="{2A1B250B-1C59-0213-2DF5-27350513AF57}"/>
              </a:ext>
            </a:extLst>
          </p:cNvPr>
          <p:cNvSpPr txBox="1"/>
          <p:nvPr/>
        </p:nvSpPr>
        <p:spPr>
          <a:xfrm>
            <a:off x="994333" y="4806789"/>
            <a:ext cx="7612534" cy="300052"/>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500" dirty="0">
                <a:solidFill>
                  <a:srgbClr val="000099"/>
                </a:solidFill>
                <a:latin typeface="Libre Baskerville" panose="02000000000000000000" pitchFamily="2" charset="0"/>
                <a:sym typeface="Arial"/>
              </a:rPr>
              <a:t>Figure </a:t>
            </a:r>
            <a:r>
              <a:rPr lang="en" sz="1500" dirty="0">
                <a:solidFill>
                  <a:srgbClr val="000099"/>
                </a:solidFill>
                <a:latin typeface="Libre Baskerville" panose="02000000000000000000" pitchFamily="2" charset="0"/>
              </a:rPr>
              <a:t>8</a:t>
            </a:r>
            <a:r>
              <a:rPr lang="en" sz="1500" dirty="0">
                <a:solidFill>
                  <a:schemeClr val="dk1"/>
                </a:solidFill>
                <a:latin typeface="Libre Baskerville" panose="02000000000000000000" pitchFamily="2" charset="0"/>
                <a:sym typeface="Arial"/>
              </a:rPr>
              <a:t>:  Results of DnCSHAP for facial emotion recognition</a:t>
            </a:r>
            <a:endParaRPr sz="1100" dirty="0">
              <a:latin typeface="Libre Baskerville" panose="02000000000000000000" pitchFamily="2" charset="0"/>
            </a:endParaRPr>
          </a:p>
        </p:txBody>
      </p:sp>
      <p:sp>
        <p:nvSpPr>
          <p:cNvPr id="11" name="Google Shape;450;p49">
            <a:extLst>
              <a:ext uri="{FF2B5EF4-FFF2-40B4-BE49-F238E27FC236}">
                <a16:creationId xmlns:a16="http://schemas.microsoft.com/office/drawing/2014/main" id="{AD26B8AA-4DC3-2AF7-C8B3-A78C6EBE5ED8}"/>
              </a:ext>
            </a:extLst>
          </p:cNvPr>
          <p:cNvSpPr txBox="1"/>
          <p:nvPr/>
        </p:nvSpPr>
        <p:spPr>
          <a:xfrm>
            <a:off x="1314450" y="198862"/>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IN" sz="2350" b="1" dirty="0">
                <a:solidFill>
                  <a:srgbClr val="C00000"/>
                </a:solidFill>
                <a:latin typeface="Libre Baskerville"/>
                <a:sym typeface="Libre Baskerville"/>
              </a:rPr>
              <a:t>Explainable Facial Emotion Recognition</a:t>
            </a:r>
            <a:endParaRPr lang="en-IN" sz="2350" dirty="0">
              <a:solidFill>
                <a:schemeClr val="accent6">
                  <a:lumMod val="10000"/>
                </a:schemeClr>
              </a:solidFill>
            </a:endParaRPr>
          </a:p>
        </p:txBody>
      </p:sp>
    </p:spTree>
    <p:extLst>
      <p:ext uri="{BB962C8B-B14F-4D97-AF65-F5344CB8AC3E}">
        <p14:creationId xmlns:p14="http://schemas.microsoft.com/office/powerpoint/2010/main" val="2781082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7" name="Google Shape;447;p49"/>
          <p:cNvSpPr txBox="1">
            <a:spLocks noGrp="1"/>
          </p:cNvSpPr>
          <p:nvPr>
            <p:ph type="title"/>
          </p:nvPr>
        </p:nvSpPr>
        <p:spPr>
          <a:xfrm>
            <a:off x="914400" y="205978"/>
            <a:ext cx="7772400" cy="8574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dirty="0">
                <a:solidFill>
                  <a:schemeClr val="dk2"/>
                </a:solidFill>
                <a:latin typeface="Libre Franklin"/>
                <a:ea typeface="Libre Franklin"/>
                <a:cs typeface="Libre Franklin"/>
                <a:sym typeface="Libre Franklin"/>
              </a:rPr>
              <a:t> </a:t>
            </a:r>
            <a:endParaRPr dirty="0"/>
          </a:p>
        </p:txBody>
      </p:sp>
      <p:sp>
        <p:nvSpPr>
          <p:cNvPr id="448" name="Google Shape;448;p49"/>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449" name="Google Shape;449;p49"/>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450" name="Google Shape;450;p49"/>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endParaRPr lang="en-IN" sz="2400" dirty="0">
              <a:solidFill>
                <a:schemeClr val="accent6">
                  <a:lumMod val="10000"/>
                </a:schemeClr>
              </a:solidFill>
            </a:endParaRPr>
          </a:p>
        </p:txBody>
      </p:sp>
      <p:sp>
        <p:nvSpPr>
          <p:cNvPr id="3" name="Text Placeholder 2">
            <a:extLst>
              <a:ext uri="{FF2B5EF4-FFF2-40B4-BE49-F238E27FC236}">
                <a16:creationId xmlns:a16="http://schemas.microsoft.com/office/drawing/2014/main" id="{5D2D36A9-0824-8CB0-19E2-0C0BB2D5134C}"/>
              </a:ext>
            </a:extLst>
          </p:cNvPr>
          <p:cNvSpPr>
            <a:spLocks noGrp="1"/>
          </p:cNvSpPr>
          <p:nvPr>
            <p:ph type="body" idx="1"/>
          </p:nvPr>
        </p:nvSpPr>
        <p:spPr/>
        <p:txBody>
          <a:bodyPr/>
          <a:lstStyle/>
          <a:p>
            <a:pPr marL="158750" indent="0">
              <a:buNone/>
            </a:pPr>
            <a:r>
              <a:rPr lang="en-IN" dirty="0"/>
              <a:t> </a:t>
            </a:r>
          </a:p>
        </p:txBody>
      </p:sp>
      <p:sp>
        <p:nvSpPr>
          <p:cNvPr id="10" name="Google Shape;281;p34">
            <a:extLst>
              <a:ext uri="{FF2B5EF4-FFF2-40B4-BE49-F238E27FC236}">
                <a16:creationId xmlns:a16="http://schemas.microsoft.com/office/drawing/2014/main" id="{4649318A-DE3E-9602-BE59-459B561C987A}"/>
              </a:ext>
            </a:extLst>
          </p:cNvPr>
          <p:cNvSpPr txBox="1">
            <a:spLocks/>
          </p:cNvSpPr>
          <p:nvPr/>
        </p:nvSpPr>
        <p:spPr>
          <a:xfrm>
            <a:off x="400050" y="959500"/>
            <a:ext cx="8343900" cy="384090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298450" algn="l" rtl="0">
              <a:lnSpc>
                <a:spcPct val="115000"/>
              </a:lnSpc>
              <a:spcBef>
                <a:spcPts val="400"/>
              </a:spcBef>
              <a:spcAft>
                <a:spcPts val="0"/>
              </a:spcAft>
              <a:buClr>
                <a:schemeClr val="accent1"/>
              </a:buClr>
              <a:buSzPts val="11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5pPr>
            <a:lvl6pPr marL="2743200" marR="0" lvl="5"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6pPr>
            <a:lvl7pPr marL="3200400" marR="0" lvl="6"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7pPr>
            <a:lvl8pPr marL="3657600" marR="0" lvl="7"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8pPr>
            <a:lvl9pPr marL="4114800" marR="0" lvl="8" indent="-317500" algn="l" rtl="0">
              <a:lnSpc>
                <a:spcPct val="115000"/>
              </a:lnSpc>
              <a:spcBef>
                <a:spcPts val="1200"/>
              </a:spcBef>
              <a:spcAft>
                <a:spcPts val="1200"/>
              </a:spcAft>
              <a:buClr>
                <a:schemeClr val="accent1"/>
              </a:buClr>
              <a:buSzPts val="1400"/>
              <a:buFont typeface="Lato"/>
              <a:buChar char="■"/>
              <a:defRPr sz="1100" b="0" i="0" u="none" strike="noStrike" cap="none">
                <a:solidFill>
                  <a:schemeClr val="accent1"/>
                </a:solidFill>
                <a:latin typeface="Lato"/>
                <a:ea typeface="Lato"/>
                <a:cs typeface="Lato"/>
                <a:sym typeface="Lato"/>
              </a:defRPr>
            </a:lvl9pPr>
          </a:lstStyle>
          <a:p>
            <a:pPr indent="-330200" algn="just">
              <a:lnSpc>
                <a:spcPct val="150000"/>
              </a:lnSpc>
              <a:spcBef>
                <a:spcPts val="1000"/>
              </a:spcBef>
              <a:buSzPts val="1600"/>
            </a:pPr>
            <a:endParaRPr lang="en-US" sz="1800" dirty="0">
              <a:solidFill>
                <a:schemeClr val="accent6">
                  <a:lumMod val="10000"/>
                </a:schemeClr>
              </a:solidFill>
              <a:latin typeface="Libre Baskerville"/>
              <a:ea typeface="Libre Baskerville"/>
              <a:cs typeface="Libre Baskerville"/>
              <a:sym typeface="Libre Baskerville"/>
            </a:endParaRPr>
          </a:p>
        </p:txBody>
      </p:sp>
      <p:cxnSp>
        <p:nvCxnSpPr>
          <p:cNvPr id="8" name="Google Shape;286;p34">
            <a:extLst>
              <a:ext uri="{FF2B5EF4-FFF2-40B4-BE49-F238E27FC236}">
                <a16:creationId xmlns:a16="http://schemas.microsoft.com/office/drawing/2014/main" id="{3E95E68C-F921-1FA8-D7A0-93B7982DB962}"/>
              </a:ext>
            </a:extLst>
          </p:cNvPr>
          <p:cNvCxnSpPr/>
          <p:nvPr/>
        </p:nvCxnSpPr>
        <p:spPr>
          <a:xfrm>
            <a:off x="634975" y="4649725"/>
            <a:ext cx="3031500" cy="11100"/>
          </a:xfrm>
          <a:prstGeom prst="straightConnector1">
            <a:avLst/>
          </a:prstGeom>
          <a:noFill/>
          <a:ln w="19050" cap="flat" cmpd="sng">
            <a:solidFill>
              <a:schemeClr val="dk2"/>
            </a:solidFill>
            <a:prstDash val="solid"/>
            <a:round/>
            <a:headEnd type="none" w="med" len="med"/>
            <a:tailEnd type="none" w="med" len="med"/>
          </a:ln>
        </p:spPr>
      </p:cxnSp>
      <p:sp>
        <p:nvSpPr>
          <p:cNvPr id="9" name="Google Shape;287;p34">
            <a:extLst>
              <a:ext uri="{FF2B5EF4-FFF2-40B4-BE49-F238E27FC236}">
                <a16:creationId xmlns:a16="http://schemas.microsoft.com/office/drawing/2014/main" id="{19F6637B-57F7-44E9-B491-079DCD2F96F3}"/>
              </a:ext>
            </a:extLst>
          </p:cNvPr>
          <p:cNvSpPr txBox="1"/>
          <p:nvPr/>
        </p:nvSpPr>
        <p:spPr>
          <a:xfrm>
            <a:off x="634975" y="4693642"/>
            <a:ext cx="8052000" cy="410338"/>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200"/>
              </a:spcBef>
              <a:spcAft>
                <a:spcPts val="0"/>
              </a:spcAft>
              <a:buNone/>
            </a:pPr>
            <a:r>
              <a:rPr lang="en" sz="1300" dirty="0">
                <a:solidFill>
                  <a:schemeClr val="dk2"/>
                </a:solidFill>
                <a:latin typeface="Libre Baskerville"/>
                <a:ea typeface="Libre Baskerville"/>
                <a:cs typeface="Libre Baskerville"/>
                <a:sym typeface="Libre Baskerville"/>
              </a:rPr>
              <a:t>*Under review work. Ref: </a:t>
            </a:r>
            <a:r>
              <a:rPr lang="en-IN" sz="1300" dirty="0">
                <a:solidFill>
                  <a:schemeClr val="dk2"/>
                </a:solidFill>
                <a:latin typeface="Libre Baskerville"/>
                <a:ea typeface="Libre Baskerville"/>
                <a:cs typeface="Libre Baskerville"/>
                <a:sym typeface="Libre Baskerville"/>
                <a:hlinkClick r:id="rId3"/>
              </a:rPr>
              <a:t>https://github.com/MIntelligence-Group/SpeechImg_EmoRec</a:t>
            </a:r>
            <a:r>
              <a:rPr lang="en-IN" sz="1300" dirty="0">
                <a:solidFill>
                  <a:schemeClr val="dk2"/>
                </a:solidFill>
                <a:latin typeface="Libre Baskerville"/>
                <a:ea typeface="Libre Baskerville"/>
                <a:cs typeface="Libre Baskerville"/>
                <a:sym typeface="Libre Baskerville"/>
              </a:rPr>
              <a:t> </a:t>
            </a:r>
            <a:r>
              <a:rPr lang="en" sz="1300" dirty="0">
                <a:solidFill>
                  <a:schemeClr val="dk2"/>
                </a:solidFill>
                <a:latin typeface="Libre Baskerville"/>
                <a:ea typeface="Libre Baskerville"/>
                <a:cs typeface="Libre Baskerville"/>
                <a:sym typeface="Libre Baskerville"/>
              </a:rPr>
              <a:t>  </a:t>
            </a:r>
            <a:endParaRPr sz="700" dirty="0">
              <a:solidFill>
                <a:schemeClr val="dk2"/>
              </a:solidFill>
            </a:endParaRPr>
          </a:p>
        </p:txBody>
      </p:sp>
      <p:sp>
        <p:nvSpPr>
          <p:cNvPr id="14" name="Google Shape;450;p49">
            <a:extLst>
              <a:ext uri="{FF2B5EF4-FFF2-40B4-BE49-F238E27FC236}">
                <a16:creationId xmlns:a16="http://schemas.microsoft.com/office/drawing/2014/main" id="{04ACD316-996A-CAA2-D6AF-18D50F8D55CA}"/>
              </a:ext>
            </a:extLst>
          </p:cNvPr>
          <p:cNvSpPr txBox="1"/>
          <p:nvPr/>
        </p:nvSpPr>
        <p:spPr>
          <a:xfrm>
            <a:off x="1314450" y="191778"/>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C00000"/>
              </a:buClr>
              <a:buSzPts val="3000"/>
              <a:buFont typeface="Libre Baskerville"/>
              <a:buNone/>
            </a:pPr>
            <a:r>
              <a:rPr lang="en-IN" sz="2000" b="1" dirty="0">
                <a:solidFill>
                  <a:srgbClr val="C00000"/>
                </a:solidFill>
                <a:latin typeface="Libre Baskerville"/>
                <a:sym typeface="Libre Baskerville"/>
              </a:rPr>
              <a:t>Explainable Multimodal Emotion Recognition</a:t>
            </a:r>
            <a:r>
              <a:rPr lang="en-IN" sz="2000" b="1" dirty="0">
                <a:solidFill>
                  <a:schemeClr val="accent6">
                    <a:lumMod val="10000"/>
                  </a:schemeClr>
                </a:solidFill>
                <a:latin typeface="Libre Baskerville"/>
                <a:sym typeface="Libre Baskerville"/>
              </a:rPr>
              <a:t>*</a:t>
            </a:r>
            <a:endParaRPr lang="en-IN" sz="2000" dirty="0">
              <a:solidFill>
                <a:schemeClr val="accent6">
                  <a:lumMod val="10000"/>
                </a:schemeClr>
              </a:solidFill>
            </a:endParaRPr>
          </a:p>
        </p:txBody>
      </p:sp>
      <p:pic>
        <p:nvPicPr>
          <p:cNvPr id="4" name="Picture 3">
            <a:extLst>
              <a:ext uri="{FF2B5EF4-FFF2-40B4-BE49-F238E27FC236}">
                <a16:creationId xmlns:a16="http://schemas.microsoft.com/office/drawing/2014/main" id="{6655A16F-D1B0-8548-2C3E-91486DC1A2AA}"/>
              </a:ext>
            </a:extLst>
          </p:cNvPr>
          <p:cNvPicPr>
            <a:picLocks noChangeAspect="1"/>
          </p:cNvPicPr>
          <p:nvPr/>
        </p:nvPicPr>
        <p:blipFill>
          <a:blip r:embed="rId4"/>
          <a:stretch>
            <a:fillRect/>
          </a:stretch>
        </p:blipFill>
        <p:spPr>
          <a:xfrm>
            <a:off x="457199" y="829504"/>
            <a:ext cx="8149667" cy="3393423"/>
          </a:xfrm>
          <a:prstGeom prst="rect">
            <a:avLst/>
          </a:prstGeom>
        </p:spPr>
      </p:pic>
      <p:sp>
        <p:nvSpPr>
          <p:cNvPr id="16" name="Google Shape;406;p45">
            <a:extLst>
              <a:ext uri="{FF2B5EF4-FFF2-40B4-BE49-F238E27FC236}">
                <a16:creationId xmlns:a16="http://schemas.microsoft.com/office/drawing/2014/main" id="{3F770CFE-F0DF-6450-9553-C830A8EB2716}"/>
              </a:ext>
            </a:extLst>
          </p:cNvPr>
          <p:cNvSpPr txBox="1"/>
          <p:nvPr/>
        </p:nvSpPr>
        <p:spPr>
          <a:xfrm>
            <a:off x="994333" y="4277956"/>
            <a:ext cx="7612534" cy="300052"/>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500" dirty="0">
                <a:solidFill>
                  <a:srgbClr val="000099"/>
                </a:solidFill>
                <a:latin typeface="Libre Baskerville" panose="02000000000000000000" pitchFamily="2" charset="0"/>
                <a:sym typeface="Arial"/>
              </a:rPr>
              <a:t>Figure 9</a:t>
            </a:r>
            <a:r>
              <a:rPr lang="en" sz="1500" dirty="0">
                <a:solidFill>
                  <a:schemeClr val="dk1"/>
                </a:solidFill>
                <a:latin typeface="Libre Baskerville" panose="02000000000000000000" pitchFamily="2" charset="0"/>
                <a:sym typeface="Arial"/>
              </a:rPr>
              <a:t>:  Results of DnCShap for multimodal emotion recognition</a:t>
            </a:r>
            <a:endParaRPr sz="1100" dirty="0">
              <a:latin typeface="Libre Baskerville" panose="02000000000000000000" pitchFamily="2" charset="0"/>
            </a:endParaRPr>
          </a:p>
        </p:txBody>
      </p:sp>
    </p:spTree>
    <p:extLst>
      <p:ext uri="{BB962C8B-B14F-4D97-AF65-F5344CB8AC3E}">
        <p14:creationId xmlns:p14="http://schemas.microsoft.com/office/powerpoint/2010/main" val="383819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nodePh="1">
                                  <p:stCondLst>
                                    <p:cond delay="0"/>
                                  </p:stCondLst>
                                  <p:endCondLst>
                                    <p:cond evt="begin" delay="0">
                                      <p:tn val="5"/>
                                    </p:cond>
                                  </p:end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50"/>
          <p:cNvSpPr txBox="1">
            <a:spLocks noGrp="1"/>
          </p:cNvSpPr>
          <p:nvPr>
            <p:ph type="ctrTitle" idx="4294967295"/>
          </p:nvPr>
        </p:nvSpPr>
        <p:spPr>
          <a:xfrm>
            <a:off x="729450" y="1322450"/>
            <a:ext cx="7688100" cy="1664700"/>
          </a:xfrm>
          <a:prstGeom prst="rect">
            <a:avLst/>
          </a:prstGeom>
          <a:noFill/>
          <a:ln>
            <a:noFill/>
          </a:ln>
        </p:spPr>
        <p:txBody>
          <a:bodyPr spcFirstLastPara="1" wrap="square" lIns="68575" tIns="34275" rIns="68575" bIns="68575" anchor="ctr" anchorCtr="0">
            <a:noAutofit/>
          </a:bodyPr>
          <a:lstStyle/>
          <a:p>
            <a:pPr marL="0" lvl="0" indent="0" algn="ctr" rtl="0">
              <a:lnSpc>
                <a:spcPct val="100000"/>
              </a:lnSpc>
              <a:spcBef>
                <a:spcPts val="0"/>
              </a:spcBef>
              <a:spcAft>
                <a:spcPts val="0"/>
              </a:spcAft>
              <a:buClr>
                <a:srgbClr val="FFFFFF"/>
              </a:buClr>
              <a:buSzPts val="3000"/>
              <a:buFont typeface="Libre Franklin"/>
              <a:buNone/>
            </a:pPr>
            <a:r>
              <a:rPr lang="en" sz="3000" b="0" i="0" u="none">
                <a:solidFill>
                  <a:srgbClr val="FFFFFF"/>
                </a:solidFill>
                <a:latin typeface="Libre Franklin"/>
                <a:ea typeface="Libre Franklin"/>
                <a:cs typeface="Libre Franklin"/>
                <a:sym typeface="Libre Franklin"/>
              </a:rPr>
              <a:t> </a:t>
            </a:r>
            <a:endParaRPr/>
          </a:p>
        </p:txBody>
      </p:sp>
      <p:sp>
        <p:nvSpPr>
          <p:cNvPr id="457" name="Google Shape;457;p50"/>
          <p:cNvSpPr txBox="1">
            <a:spLocks noGrp="1"/>
          </p:cNvSpPr>
          <p:nvPr>
            <p:ph type="subTitle" idx="4294967295"/>
          </p:nvPr>
        </p:nvSpPr>
        <p:spPr>
          <a:xfrm>
            <a:off x="729627" y="3172900"/>
            <a:ext cx="7688100" cy="541200"/>
          </a:xfrm>
          <a:prstGeom prst="rect">
            <a:avLst/>
          </a:prstGeom>
          <a:noFill/>
          <a:ln>
            <a:noFill/>
          </a:ln>
        </p:spPr>
        <p:txBody>
          <a:bodyPr spcFirstLastPara="1" wrap="square" lIns="68575" tIns="34275" rIns="68575" bIns="34275" anchor="t" anchorCtr="0">
            <a:noAutofit/>
          </a:bodyPr>
          <a:lstStyle/>
          <a:p>
            <a:pPr marL="0" lvl="0" indent="0" algn="ctr" rtl="0">
              <a:lnSpc>
                <a:spcPct val="100000"/>
              </a:lnSpc>
              <a:spcBef>
                <a:spcPts val="0"/>
              </a:spcBef>
              <a:spcAft>
                <a:spcPts val="0"/>
              </a:spcAft>
              <a:buSzPts val="1700"/>
              <a:buNone/>
            </a:pPr>
            <a:r>
              <a:rPr lang="en" sz="2000" b="0" i="0" u="none">
                <a:solidFill>
                  <a:schemeClr val="dk2"/>
                </a:solidFill>
                <a:latin typeface="Libre Baskerville"/>
                <a:ea typeface="Libre Baskerville"/>
                <a:cs typeface="Libre Baskerville"/>
                <a:sym typeface="Libre Baskerville"/>
              </a:rPr>
              <a:t> </a:t>
            </a:r>
            <a:endParaRPr/>
          </a:p>
        </p:txBody>
      </p:sp>
      <p:sp>
        <p:nvSpPr>
          <p:cNvPr id="458" name="Google Shape;458;p50"/>
          <p:cNvSpPr txBox="1"/>
          <p:nvPr/>
        </p:nvSpPr>
        <p:spPr>
          <a:xfrm>
            <a:off x="1746646" y="2588419"/>
            <a:ext cx="5772000" cy="3924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2100"/>
              <a:buFont typeface="Quattrocento Sans"/>
              <a:buNone/>
            </a:pPr>
            <a:r>
              <a:rPr lang="en" sz="2100" b="1" i="0" u="none">
                <a:solidFill>
                  <a:schemeClr val="dk1"/>
                </a:solidFill>
                <a:latin typeface="Quattrocento Sans"/>
                <a:ea typeface="Quattrocento Sans"/>
                <a:cs typeface="Quattrocento Sans"/>
                <a:sym typeface="Quattrocento Sans"/>
              </a:rPr>
              <a:t> </a:t>
            </a:r>
            <a:endParaRPr sz="1100"/>
          </a:p>
        </p:txBody>
      </p:sp>
      <p:sp>
        <p:nvSpPr>
          <p:cNvPr id="459" name="Google Shape;459;p50"/>
          <p:cNvSpPr txBox="1"/>
          <p:nvPr/>
        </p:nvSpPr>
        <p:spPr>
          <a:xfrm>
            <a:off x="1600200" y="4514850"/>
            <a:ext cx="14859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460" name="Google Shape;460;p50"/>
          <p:cNvSpPr txBox="1"/>
          <p:nvPr/>
        </p:nvSpPr>
        <p:spPr>
          <a:xfrm>
            <a:off x="3889772" y="4510088"/>
            <a:ext cx="1485900" cy="300000"/>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461" name="Google Shape;461;p50"/>
          <p:cNvSpPr txBox="1"/>
          <p:nvPr/>
        </p:nvSpPr>
        <p:spPr>
          <a:xfrm>
            <a:off x="1414650" y="1533225"/>
            <a:ext cx="6314700" cy="529500"/>
          </a:xfrm>
          <a:prstGeom prst="rect">
            <a:avLst/>
          </a:prstGeom>
          <a:noFill/>
          <a:ln>
            <a:noFill/>
          </a:ln>
        </p:spPr>
        <p:txBody>
          <a:bodyPr spcFirstLastPara="1" wrap="square" lIns="91425" tIns="91425" rIns="91425" bIns="91425" anchor="t" anchorCtr="0">
            <a:spAutoFit/>
          </a:bodyPr>
          <a:lstStyle/>
          <a:p>
            <a:pPr marL="0" lvl="0" indent="0" algn="ctr" rtl="0">
              <a:lnSpc>
                <a:spcPct val="80000"/>
              </a:lnSpc>
              <a:spcBef>
                <a:spcPts val="0"/>
              </a:spcBef>
              <a:spcAft>
                <a:spcPts val="0"/>
              </a:spcAft>
              <a:buClr>
                <a:srgbClr val="7030A0"/>
              </a:buClr>
              <a:buSzPts val="2800"/>
              <a:buFont typeface="Libre Baskerville"/>
              <a:buNone/>
            </a:pPr>
            <a:r>
              <a:rPr lang="en" sz="2800" b="1" dirty="0">
                <a:solidFill>
                  <a:srgbClr val="7030A0"/>
                </a:solidFill>
                <a:latin typeface="Libre Baskerville"/>
                <a:ea typeface="Libre Baskerville"/>
                <a:cs typeface="Libre Baskerville"/>
                <a:sym typeface="Libre Baskerville"/>
              </a:rPr>
              <a:t>    Resources</a:t>
            </a:r>
            <a:endParaRPr sz="1100" dirty="0"/>
          </a:p>
        </p:txBody>
      </p:sp>
      <p:pic>
        <p:nvPicPr>
          <p:cNvPr id="462" name="Google Shape;462;p50" descr="C:\Users\lenovo\Pictures\Screenshots\kisspng-computer-icons-reading-e-book-e-readers-tablet-com-reading-5ac41da2371939.3804917715228020822257.jpg"/>
          <p:cNvPicPr preferRelativeResize="0"/>
          <p:nvPr/>
        </p:nvPicPr>
        <p:blipFill rotWithShape="1">
          <a:blip r:embed="rId3">
            <a:alphaModFix/>
          </a:blip>
          <a:srcRect/>
          <a:stretch/>
        </p:blipFill>
        <p:spPr>
          <a:xfrm>
            <a:off x="3217800" y="1602700"/>
            <a:ext cx="390526" cy="39052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52"/>
          <p:cNvSpPr txBox="1">
            <a:spLocks noGrp="1"/>
          </p:cNvSpPr>
          <p:nvPr>
            <p:ph type="body" idx="1"/>
          </p:nvPr>
        </p:nvSpPr>
        <p:spPr>
          <a:xfrm>
            <a:off x="400050" y="857250"/>
            <a:ext cx="8343900" cy="3943200"/>
          </a:xfrm>
          <a:prstGeom prst="rect">
            <a:avLst/>
          </a:prstGeom>
          <a:noFill/>
          <a:ln>
            <a:noFill/>
          </a:ln>
        </p:spPr>
        <p:txBody>
          <a:bodyPr spcFirstLastPara="1" wrap="square" lIns="68575" tIns="34275" rIns="68575" bIns="34275" anchor="t" anchorCtr="0">
            <a:noAutofit/>
          </a:bodyPr>
          <a:lstStyle/>
          <a:p>
            <a:pPr marL="457200" marR="0" lvl="0" indent="-336550" algn="l" rtl="0">
              <a:lnSpc>
                <a:spcPct val="100000"/>
              </a:lnSpc>
              <a:spcBef>
                <a:spcPts val="200"/>
              </a:spcBef>
              <a:spcAft>
                <a:spcPts val="600"/>
              </a:spcAft>
              <a:buClr>
                <a:schemeClr val="dk2"/>
              </a:buClr>
              <a:buSzPts val="1700"/>
              <a:buFont typeface="Wingdings" panose="05000000000000000000" pitchFamily="2" charset="2"/>
              <a:buChar char="§"/>
            </a:pPr>
            <a:r>
              <a:rPr lang="en-IN" sz="1700" dirty="0">
                <a:solidFill>
                  <a:schemeClr val="dk2"/>
                </a:solidFill>
                <a:latin typeface="Libre Baskerville"/>
                <a:ea typeface="Libre Baskerville"/>
                <a:cs typeface="Libre Baskerville"/>
                <a:sym typeface="Libre Baskerville"/>
                <a:hlinkClick r:id="rId3"/>
              </a:rPr>
              <a:t>SHAP Paper</a:t>
            </a:r>
            <a:r>
              <a:rPr lang="en-IN" sz="1700" dirty="0">
                <a:solidFill>
                  <a:schemeClr val="dk2"/>
                </a:solidFill>
                <a:latin typeface="Libre Baskerville"/>
                <a:ea typeface="Libre Baskerville"/>
                <a:cs typeface="Libre Baskerville"/>
                <a:sym typeface="Libre Baskerville"/>
                <a:hlinkClick r:id="rId4"/>
              </a:rPr>
              <a:t> </a:t>
            </a:r>
          </a:p>
          <a:p>
            <a:pPr marL="457200" marR="0" lvl="0" indent="-336550" algn="l" rtl="0">
              <a:lnSpc>
                <a:spcPct val="100000"/>
              </a:lnSpc>
              <a:spcBef>
                <a:spcPts val="200"/>
              </a:spcBef>
              <a:spcAft>
                <a:spcPts val="600"/>
              </a:spcAft>
              <a:buClr>
                <a:schemeClr val="dk2"/>
              </a:buClr>
              <a:buSzPts val="1700"/>
              <a:buFont typeface="Wingdings" panose="05000000000000000000" pitchFamily="2" charset="2"/>
              <a:buChar char="§"/>
            </a:pPr>
            <a:r>
              <a:rPr lang="en-IN" sz="1700" dirty="0">
                <a:solidFill>
                  <a:schemeClr val="dk2"/>
                </a:solidFill>
                <a:latin typeface="Libre Baskerville"/>
                <a:ea typeface="Libre Baskerville"/>
                <a:cs typeface="Libre Baskerville"/>
                <a:sym typeface="Libre Baskerville"/>
                <a:hlinkClick r:id="rId4"/>
              </a:rPr>
              <a:t>SHAP Documentation</a:t>
            </a:r>
            <a:endParaRPr lang="en-IN" sz="1700" dirty="0">
              <a:solidFill>
                <a:schemeClr val="dk2"/>
              </a:solidFill>
              <a:latin typeface="Libre Baskerville"/>
              <a:ea typeface="Libre Baskerville"/>
              <a:cs typeface="Libre Baskerville"/>
              <a:sym typeface="Libre Baskerville"/>
            </a:endParaRPr>
          </a:p>
          <a:p>
            <a:pPr marL="457200" marR="0" lvl="0" indent="-336550" algn="l" rtl="0">
              <a:lnSpc>
                <a:spcPct val="100000"/>
              </a:lnSpc>
              <a:spcBef>
                <a:spcPts val="200"/>
              </a:spcBef>
              <a:spcAft>
                <a:spcPts val="600"/>
              </a:spcAft>
              <a:buClr>
                <a:schemeClr val="dk2"/>
              </a:buClr>
              <a:buSzPts val="1700"/>
              <a:buFont typeface="Wingdings" panose="05000000000000000000" pitchFamily="2" charset="2"/>
              <a:buChar char="§"/>
            </a:pPr>
            <a:r>
              <a:rPr lang="en-IN" sz="1700" dirty="0">
                <a:solidFill>
                  <a:schemeClr val="dk2"/>
                </a:solidFill>
                <a:latin typeface="Libre Baskerville"/>
                <a:ea typeface="Libre Baskerville"/>
                <a:cs typeface="Libre Baskerville"/>
                <a:sym typeface="Libre Baskerville"/>
                <a:hlinkClick r:id="rId5"/>
              </a:rPr>
              <a:t>SHAP Implementation</a:t>
            </a:r>
            <a:endParaRPr lang="en-IN" sz="1700" dirty="0">
              <a:solidFill>
                <a:schemeClr val="dk2"/>
              </a:solidFill>
              <a:latin typeface="Libre Baskerville"/>
              <a:ea typeface="Libre Baskerville"/>
              <a:cs typeface="Libre Baskerville"/>
              <a:sym typeface="Libre Baskerville"/>
            </a:endParaRPr>
          </a:p>
          <a:p>
            <a:pPr marL="457200" marR="0" lvl="0" indent="-336550" algn="l" rtl="0">
              <a:lnSpc>
                <a:spcPct val="100000"/>
              </a:lnSpc>
              <a:spcBef>
                <a:spcPts val="200"/>
              </a:spcBef>
              <a:spcAft>
                <a:spcPts val="600"/>
              </a:spcAft>
              <a:buClr>
                <a:schemeClr val="dk2"/>
              </a:buClr>
              <a:buSzPts val="1700"/>
              <a:buFont typeface="Wingdings" panose="05000000000000000000" pitchFamily="2" charset="2"/>
              <a:buChar char="§"/>
            </a:pPr>
            <a:r>
              <a:rPr lang="en-IN" sz="1700" dirty="0">
                <a:solidFill>
                  <a:schemeClr val="dk2"/>
                </a:solidFill>
                <a:latin typeface="Libre Baskerville"/>
                <a:ea typeface="Libre Baskerville"/>
                <a:cs typeface="Libre Baskerville"/>
                <a:sym typeface="Libre Baskerville"/>
                <a:hlinkClick r:id="rId6"/>
              </a:rPr>
              <a:t>SHAP Results’ Analysis</a:t>
            </a:r>
            <a:endParaRPr lang="en-IN" sz="1700" dirty="0">
              <a:solidFill>
                <a:schemeClr val="dk2"/>
              </a:solidFill>
              <a:latin typeface="Libre Baskerville"/>
              <a:ea typeface="Libre Baskerville"/>
              <a:cs typeface="Libre Baskerville"/>
              <a:sym typeface="Libre Baskerville"/>
            </a:endParaRPr>
          </a:p>
          <a:p>
            <a:pPr marL="457200" marR="0" lvl="0" indent="-336550" algn="l" rtl="0">
              <a:lnSpc>
                <a:spcPct val="100000"/>
              </a:lnSpc>
              <a:spcBef>
                <a:spcPts val="200"/>
              </a:spcBef>
              <a:spcAft>
                <a:spcPts val="600"/>
              </a:spcAft>
              <a:buClr>
                <a:schemeClr val="dk2"/>
              </a:buClr>
              <a:buSzPts val="1700"/>
              <a:buFont typeface="Wingdings" panose="05000000000000000000" pitchFamily="2" charset="2"/>
              <a:buChar char="§"/>
            </a:pPr>
            <a:r>
              <a:rPr lang="en-IN" sz="1700" dirty="0">
                <a:solidFill>
                  <a:schemeClr val="dk2"/>
                </a:solidFill>
                <a:latin typeface="Libre Baskerville"/>
                <a:ea typeface="Libre Baskerville"/>
                <a:cs typeface="Libre Baskerville"/>
                <a:sym typeface="Libre Baskerville"/>
                <a:hlinkClick r:id="rId7"/>
              </a:rPr>
              <a:t>LIME Paper</a:t>
            </a:r>
            <a:endParaRPr lang="en-IN" sz="1700" dirty="0">
              <a:solidFill>
                <a:schemeClr val="dk2"/>
              </a:solidFill>
              <a:latin typeface="Libre Baskerville"/>
              <a:ea typeface="Libre Baskerville"/>
              <a:cs typeface="Libre Baskerville"/>
              <a:sym typeface="Libre Baskerville"/>
              <a:hlinkClick r:id="rId8"/>
            </a:endParaRPr>
          </a:p>
          <a:p>
            <a:pPr marL="457200" marR="0" lvl="0" indent="-336550" algn="l" rtl="0">
              <a:lnSpc>
                <a:spcPct val="100000"/>
              </a:lnSpc>
              <a:spcBef>
                <a:spcPts val="200"/>
              </a:spcBef>
              <a:spcAft>
                <a:spcPts val="600"/>
              </a:spcAft>
              <a:buClr>
                <a:schemeClr val="dk2"/>
              </a:buClr>
              <a:buSzPts val="1700"/>
              <a:buFont typeface="Wingdings" panose="05000000000000000000" pitchFamily="2" charset="2"/>
              <a:buChar char="§"/>
            </a:pPr>
            <a:r>
              <a:rPr lang="en-IN" sz="1700" dirty="0">
                <a:solidFill>
                  <a:schemeClr val="dk2"/>
                </a:solidFill>
                <a:latin typeface="Libre Baskerville"/>
                <a:ea typeface="Libre Baskerville"/>
                <a:cs typeface="Libre Baskerville"/>
                <a:sym typeface="Libre Baskerville"/>
                <a:hlinkClick r:id="rId8"/>
              </a:rPr>
              <a:t>LIME Documentation</a:t>
            </a:r>
            <a:endParaRPr lang="en-IN" sz="1700" dirty="0">
              <a:solidFill>
                <a:schemeClr val="dk2"/>
              </a:solidFill>
              <a:latin typeface="Libre Baskerville"/>
              <a:ea typeface="Libre Baskerville"/>
              <a:cs typeface="Libre Baskerville"/>
              <a:sym typeface="Libre Baskerville"/>
            </a:endParaRPr>
          </a:p>
          <a:p>
            <a:pPr marL="457200" marR="0" lvl="0" indent="-336550" algn="l" rtl="0">
              <a:lnSpc>
                <a:spcPct val="100000"/>
              </a:lnSpc>
              <a:spcBef>
                <a:spcPts val="200"/>
              </a:spcBef>
              <a:spcAft>
                <a:spcPts val="600"/>
              </a:spcAft>
              <a:buClr>
                <a:schemeClr val="dk2"/>
              </a:buClr>
              <a:buSzPts val="1700"/>
              <a:buFont typeface="Wingdings" panose="05000000000000000000" pitchFamily="2" charset="2"/>
              <a:buChar char="§"/>
            </a:pPr>
            <a:r>
              <a:rPr lang="en-IN" sz="1700" dirty="0">
                <a:solidFill>
                  <a:schemeClr val="dk2"/>
                </a:solidFill>
                <a:latin typeface="Libre Baskerville"/>
                <a:ea typeface="Libre Baskerville"/>
                <a:cs typeface="Libre Baskerville"/>
                <a:sym typeface="Libre Baskerville"/>
                <a:hlinkClick r:id="rId9"/>
              </a:rPr>
              <a:t>LIME Implementation</a:t>
            </a:r>
            <a:r>
              <a:rPr lang="en-IN" sz="1700" dirty="0">
                <a:solidFill>
                  <a:schemeClr val="dk2"/>
                </a:solidFill>
                <a:latin typeface="Libre Baskerville"/>
                <a:ea typeface="Libre Baskerville"/>
                <a:cs typeface="Libre Baskerville"/>
                <a:sym typeface="Libre Baskerville"/>
              </a:rPr>
              <a:t> (inc. Results’ Analysis)</a:t>
            </a:r>
          </a:p>
          <a:p>
            <a:pPr marL="457200" marR="0" lvl="0" indent="-336550" algn="l" rtl="0">
              <a:lnSpc>
                <a:spcPct val="100000"/>
              </a:lnSpc>
              <a:spcBef>
                <a:spcPts val="200"/>
              </a:spcBef>
              <a:spcAft>
                <a:spcPts val="600"/>
              </a:spcAft>
              <a:buClr>
                <a:schemeClr val="dk2"/>
              </a:buClr>
              <a:buSzPts val="1700"/>
              <a:buFont typeface="Wingdings" panose="05000000000000000000" pitchFamily="2" charset="2"/>
              <a:buChar char="§"/>
            </a:pPr>
            <a:r>
              <a:rPr lang="en-IN" sz="1700" dirty="0">
                <a:solidFill>
                  <a:schemeClr val="dk2"/>
                </a:solidFill>
                <a:latin typeface="Libre Baskerville"/>
                <a:ea typeface="Libre Baskerville"/>
                <a:cs typeface="Libre Baskerville"/>
                <a:sym typeface="Libre Baskerville"/>
                <a:hlinkClick r:id="rId10"/>
              </a:rPr>
              <a:t>Blog: Interpretable ML</a:t>
            </a:r>
            <a:endParaRPr lang="en-IN" sz="1700" dirty="0">
              <a:solidFill>
                <a:schemeClr val="dk2"/>
              </a:solidFill>
              <a:latin typeface="Libre Baskerville"/>
              <a:ea typeface="Libre Baskerville"/>
              <a:cs typeface="Libre Baskerville"/>
              <a:sym typeface="Libre Baskerville"/>
            </a:endParaRPr>
          </a:p>
          <a:p>
            <a:pPr marL="457200" marR="0" lvl="0" indent="-336550" rtl="0">
              <a:lnSpc>
                <a:spcPct val="100000"/>
              </a:lnSpc>
              <a:spcBef>
                <a:spcPts val="200"/>
              </a:spcBef>
              <a:spcAft>
                <a:spcPts val="600"/>
              </a:spcAft>
              <a:buClr>
                <a:schemeClr val="dk2"/>
              </a:buClr>
              <a:buSzPts val="1700"/>
              <a:buFont typeface="Wingdings" panose="05000000000000000000" pitchFamily="2" charset="2"/>
              <a:buChar char="§"/>
            </a:pPr>
            <a:r>
              <a:rPr lang="en-IN" sz="1700" dirty="0">
                <a:solidFill>
                  <a:schemeClr val="dk2"/>
                </a:solidFill>
                <a:latin typeface="Libre Baskerville"/>
                <a:ea typeface="Libre Baskerville"/>
                <a:cs typeface="Libre Baskerville"/>
                <a:sym typeface="Libre Baskerville"/>
                <a:hlinkClick r:id="rId11"/>
              </a:rPr>
              <a:t>Book: Interpretable ML</a:t>
            </a:r>
            <a:endParaRPr lang="en-IN" sz="1700" dirty="0">
              <a:solidFill>
                <a:schemeClr val="dk2"/>
              </a:solidFill>
              <a:latin typeface="Libre Baskerville"/>
              <a:ea typeface="Libre Baskerville"/>
              <a:cs typeface="Libre Baskerville"/>
              <a:sym typeface="Libre Baskerville"/>
            </a:endParaRPr>
          </a:p>
          <a:p>
            <a:pPr marL="457200" marR="0" lvl="0" indent="-336550" rtl="0">
              <a:lnSpc>
                <a:spcPct val="100000"/>
              </a:lnSpc>
              <a:spcBef>
                <a:spcPts val="200"/>
              </a:spcBef>
              <a:spcAft>
                <a:spcPts val="600"/>
              </a:spcAft>
              <a:buClr>
                <a:schemeClr val="dk2"/>
              </a:buClr>
              <a:buSzPts val="1700"/>
              <a:buFont typeface="Wingdings" panose="05000000000000000000" pitchFamily="2" charset="2"/>
              <a:buChar char="§"/>
            </a:pPr>
            <a:r>
              <a:rPr lang="en-IN" sz="1700" dirty="0">
                <a:solidFill>
                  <a:schemeClr val="dk2"/>
                </a:solidFill>
                <a:latin typeface="Libre Baskerville"/>
                <a:ea typeface="Libre Baskerville"/>
                <a:cs typeface="Libre Baskerville"/>
                <a:sym typeface="Libre Baskerville"/>
                <a:hlinkClick r:id="rId12"/>
              </a:rPr>
              <a:t>Talk: </a:t>
            </a:r>
            <a:r>
              <a:rPr lang="en-US" sz="1700" dirty="0">
                <a:solidFill>
                  <a:schemeClr val="dk2"/>
                </a:solidFill>
                <a:latin typeface="Libre Baskerville"/>
                <a:ea typeface="Libre Baskerville"/>
                <a:cs typeface="Libre Baskerville"/>
                <a:sym typeface="Libre Baskerville"/>
                <a:hlinkClick r:id="rId12"/>
              </a:rPr>
              <a:t>building Explainable ML Systems: The Good, Bad, and Ugly</a:t>
            </a:r>
            <a:endParaRPr lang="en-US" sz="1700" dirty="0">
              <a:solidFill>
                <a:schemeClr val="dk2"/>
              </a:solidFill>
              <a:latin typeface="Libre Baskerville"/>
              <a:ea typeface="Libre Baskerville"/>
              <a:cs typeface="Libre Baskerville"/>
              <a:sym typeface="Libre Baskerville"/>
            </a:endParaRPr>
          </a:p>
          <a:p>
            <a:pPr indent="-336550">
              <a:lnSpc>
                <a:spcPct val="100000"/>
              </a:lnSpc>
              <a:spcBef>
                <a:spcPts val="200"/>
              </a:spcBef>
              <a:spcAft>
                <a:spcPts val="600"/>
              </a:spcAft>
              <a:buClr>
                <a:schemeClr val="dk2"/>
              </a:buClr>
              <a:buSzPts val="1700"/>
              <a:buFont typeface="Wingdings" panose="05000000000000000000" pitchFamily="2" charset="2"/>
              <a:buChar char="§"/>
            </a:pPr>
            <a:r>
              <a:rPr lang="en-IN" sz="1700" u="sng" dirty="0">
                <a:solidFill>
                  <a:schemeClr val="hlink"/>
                </a:solidFill>
                <a:latin typeface="Libre Baskerville"/>
                <a:ea typeface="Libre Baskerville"/>
                <a:cs typeface="Libre Baskerville"/>
                <a:sym typeface="Libre Baskerville"/>
                <a:hlinkClick r:id="rId13"/>
              </a:rPr>
              <a:t>Tutorials: Explainable AI </a:t>
            </a:r>
            <a:r>
              <a:rPr lang="en-IN" sz="1700" u="sng" dirty="0">
                <a:solidFill>
                  <a:schemeClr val="hlink"/>
                </a:solidFill>
                <a:latin typeface="Libre Baskerville"/>
                <a:ea typeface="Libre Baskerville"/>
                <a:cs typeface="Libre Baskerville"/>
                <a:sym typeface="Libre Baskerville"/>
              </a:rPr>
              <a:t>| </a:t>
            </a:r>
            <a:r>
              <a:rPr lang="en-IN" sz="1700" u="sng" dirty="0">
                <a:solidFill>
                  <a:schemeClr val="hlink"/>
                </a:solidFill>
                <a:latin typeface="Libre Baskerville"/>
                <a:ea typeface="Libre Baskerville"/>
                <a:cs typeface="Libre Baskerville"/>
                <a:sym typeface="Libre Baskerville"/>
                <a:hlinkClick r:id="rId13"/>
              </a:rPr>
              <a:t>Playlist</a:t>
            </a:r>
            <a:r>
              <a:rPr lang="en-IN" sz="1700" u="sng" dirty="0">
                <a:solidFill>
                  <a:schemeClr val="hlink"/>
                </a:solidFill>
                <a:latin typeface="Libre Baskerville"/>
                <a:ea typeface="Libre Baskerville"/>
                <a:cs typeface="Libre Baskerville"/>
                <a:sym typeface="Libre Baskerville"/>
              </a:rPr>
              <a:t> </a:t>
            </a:r>
            <a:r>
              <a:rPr lang="en-IN" sz="1700" u="sng" dirty="0">
                <a:solidFill>
                  <a:schemeClr val="hlink"/>
                </a:solidFill>
                <a:latin typeface="Libre Baskerville"/>
                <a:ea typeface="Libre Baskerville"/>
                <a:cs typeface="Libre Baskerville"/>
                <a:sym typeface="Libre Baskerville"/>
                <a:hlinkClick r:id="rId13"/>
              </a:rPr>
              <a:t>(</a:t>
            </a:r>
            <a:r>
              <a:rPr lang="en-IN" sz="1700" u="sng" dirty="0" err="1">
                <a:solidFill>
                  <a:schemeClr val="hlink"/>
                </a:solidFill>
                <a:latin typeface="Libre Baskerville"/>
                <a:ea typeface="Libre Baskerville"/>
                <a:cs typeface="Libre Baskerville"/>
                <a:sym typeface="Libre Baskerville"/>
                <a:hlinkClick r:id="rId13"/>
              </a:rPr>
              <a:t>DeepFindr</a:t>
            </a:r>
            <a:r>
              <a:rPr lang="en-IN" sz="1700" u="sng" dirty="0">
                <a:solidFill>
                  <a:schemeClr val="hlink"/>
                </a:solidFill>
                <a:latin typeface="Libre Baskerville"/>
                <a:ea typeface="Libre Baskerville"/>
                <a:cs typeface="Libre Baskerville"/>
                <a:sym typeface="Libre Baskerville"/>
                <a:hlinkClick r:id="rId13"/>
              </a:rPr>
              <a:t>)</a:t>
            </a:r>
            <a:endParaRPr lang="en" sz="1700" u="sng" dirty="0">
              <a:solidFill>
                <a:schemeClr val="hlink"/>
              </a:solidFill>
              <a:latin typeface="Libre Baskerville"/>
              <a:ea typeface="Libre Baskerville"/>
              <a:cs typeface="Libre Baskerville"/>
              <a:sym typeface="Libre Baskerville"/>
              <a:hlinkClick r:id="rId14"/>
            </a:endParaRPr>
          </a:p>
          <a:p>
            <a:pPr marL="457200" marR="0" lvl="0" indent="-336550" rtl="0">
              <a:lnSpc>
                <a:spcPct val="100000"/>
              </a:lnSpc>
              <a:spcBef>
                <a:spcPts val="200"/>
              </a:spcBef>
              <a:spcAft>
                <a:spcPts val="600"/>
              </a:spcAft>
              <a:buClr>
                <a:schemeClr val="dk2"/>
              </a:buClr>
              <a:buSzPts val="1700"/>
              <a:buFont typeface="Wingdings" panose="05000000000000000000" pitchFamily="2" charset="2"/>
              <a:buChar char="§"/>
            </a:pPr>
            <a:endParaRPr lang="en-IN" sz="1700" dirty="0">
              <a:solidFill>
                <a:schemeClr val="dk2"/>
              </a:solidFill>
              <a:latin typeface="Libre Baskerville"/>
              <a:ea typeface="Libre Baskerville"/>
              <a:cs typeface="Libre Baskerville"/>
              <a:sym typeface="Libre Baskerville"/>
              <a:hlinkClick r:id="rId15"/>
            </a:endParaRPr>
          </a:p>
        </p:txBody>
      </p:sp>
      <p:sp>
        <p:nvSpPr>
          <p:cNvPr id="479" name="Google Shape;479;p52"/>
          <p:cNvSpPr txBox="1">
            <a:spLocks noGrp="1"/>
          </p:cNvSpPr>
          <p:nvPr>
            <p:ph type="title"/>
          </p:nvPr>
        </p:nvSpPr>
        <p:spPr>
          <a:xfrm>
            <a:off x="914400" y="205978"/>
            <a:ext cx="7772400" cy="8574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dirty="0">
                <a:solidFill>
                  <a:schemeClr val="dk2"/>
                </a:solidFill>
                <a:latin typeface="Libre Franklin"/>
                <a:ea typeface="Libre Franklin"/>
                <a:cs typeface="Libre Franklin"/>
                <a:sym typeface="Libre Franklin"/>
              </a:rPr>
              <a:t> </a:t>
            </a:r>
            <a:endParaRPr dirty="0"/>
          </a:p>
        </p:txBody>
      </p:sp>
      <p:sp>
        <p:nvSpPr>
          <p:cNvPr id="480" name="Google Shape;480;p52"/>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481" name="Google Shape;481;p52"/>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482" name="Google Shape;482;p52"/>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lvl="0" indent="0" algn="ctr" rtl="0">
              <a:lnSpc>
                <a:spcPct val="80000"/>
              </a:lnSpc>
              <a:spcBef>
                <a:spcPts val="0"/>
              </a:spcBef>
              <a:spcAft>
                <a:spcPts val="0"/>
              </a:spcAft>
              <a:buNone/>
            </a:pPr>
            <a:r>
              <a:rPr lang="en" sz="2800" b="1" dirty="0">
                <a:solidFill>
                  <a:srgbClr val="7030A0"/>
                </a:solidFill>
                <a:latin typeface="Libre Baskerville"/>
                <a:ea typeface="Libre Baskerville"/>
                <a:cs typeface="Libre Baskerville"/>
                <a:sym typeface="Libre Baskerville"/>
              </a:rPr>
              <a:t>Papers, Tutorials, Blogs &amp; Talks</a:t>
            </a:r>
            <a:endParaRPr sz="11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52"/>
          <p:cNvSpPr txBox="1">
            <a:spLocks noGrp="1"/>
          </p:cNvSpPr>
          <p:nvPr>
            <p:ph type="body" idx="1"/>
          </p:nvPr>
        </p:nvSpPr>
        <p:spPr>
          <a:xfrm>
            <a:off x="400050" y="857250"/>
            <a:ext cx="8343900" cy="3943200"/>
          </a:xfrm>
          <a:prstGeom prst="rect">
            <a:avLst/>
          </a:prstGeom>
          <a:noFill/>
          <a:ln>
            <a:noFill/>
          </a:ln>
        </p:spPr>
        <p:txBody>
          <a:bodyPr spcFirstLastPara="1" wrap="square" lIns="68575" tIns="34275" rIns="68575" bIns="34275" anchor="t" anchorCtr="0">
            <a:noAutofit/>
          </a:bodyPr>
          <a:lstStyle/>
          <a:p>
            <a:pPr marL="285750" indent="-285750" algn="just">
              <a:lnSpc>
                <a:spcPct val="150000"/>
              </a:lnSpc>
              <a:spcBef>
                <a:spcPts val="0"/>
              </a:spcBef>
              <a:spcAft>
                <a:spcPts val="1800"/>
              </a:spcAft>
              <a:buSzPts val="2600"/>
              <a:buFont typeface="Wingdings" panose="05000000000000000000" pitchFamily="2" charset="2"/>
              <a:buChar char="§"/>
            </a:pPr>
            <a:r>
              <a:rPr lang="en-IN" sz="1700" i="0" u="none" dirty="0">
                <a:solidFill>
                  <a:schemeClr val="dk2"/>
                </a:solidFill>
                <a:latin typeface="Libre Baskerville"/>
                <a:ea typeface="Libre Baskerville"/>
                <a:cs typeface="Libre Baskerville"/>
                <a:sym typeface="Libre Baskerville"/>
                <a:hlinkClick r:id="rId3"/>
              </a:rPr>
              <a:t>Grad-CAM</a:t>
            </a:r>
            <a:r>
              <a:rPr lang="en-IN" sz="1700" i="0" u="none" dirty="0">
                <a:solidFill>
                  <a:schemeClr val="dk2"/>
                </a:solidFill>
                <a:latin typeface="Libre Baskerville"/>
                <a:ea typeface="Libre Baskerville"/>
                <a:cs typeface="Libre Baskerville"/>
                <a:sym typeface="Libre Baskerville"/>
              </a:rPr>
              <a:t> : </a:t>
            </a:r>
            <a:r>
              <a:rPr lang="en-IN" sz="1700" i="0" u="none" dirty="0" err="1">
                <a:solidFill>
                  <a:schemeClr val="dk2"/>
                </a:solidFill>
                <a:latin typeface="Libre Baskerville"/>
                <a:ea typeface="Libre Baskerville"/>
                <a:cs typeface="Libre Baskerville"/>
                <a:sym typeface="Libre Baskerville"/>
              </a:rPr>
              <a:t>Selvaraju</a:t>
            </a:r>
            <a:r>
              <a:rPr lang="en-IN" sz="1700" i="0" u="none" dirty="0">
                <a:solidFill>
                  <a:schemeClr val="dk2"/>
                </a:solidFill>
                <a:latin typeface="Libre Baskerville"/>
                <a:ea typeface="Libre Baskerville"/>
                <a:cs typeface="Libre Baskerville"/>
                <a:sym typeface="Libre Baskerville"/>
              </a:rPr>
              <a:t>, R., Cogswell, M., Das, A., </a:t>
            </a:r>
            <a:r>
              <a:rPr lang="en-IN" sz="1700" i="0" u="none" dirty="0" err="1">
                <a:solidFill>
                  <a:schemeClr val="dk2"/>
                </a:solidFill>
                <a:latin typeface="Libre Baskerville"/>
                <a:ea typeface="Libre Baskerville"/>
                <a:cs typeface="Libre Baskerville"/>
                <a:sym typeface="Libre Baskerville"/>
              </a:rPr>
              <a:t>Vedantam</a:t>
            </a:r>
            <a:r>
              <a:rPr lang="en-IN" sz="1700" i="0" u="none" dirty="0">
                <a:solidFill>
                  <a:schemeClr val="dk2"/>
                </a:solidFill>
                <a:latin typeface="Libre Baskerville"/>
                <a:ea typeface="Libre Baskerville"/>
                <a:cs typeface="Libre Baskerville"/>
                <a:sym typeface="Libre Baskerville"/>
              </a:rPr>
              <a:t>, R., Parikh, D., &amp; Batra, D. Grad-CAM: Visual Explanations from Deep Networks via Gradient-based Localization. CVPR 2017 (pp. 618-626). </a:t>
            </a:r>
          </a:p>
          <a:p>
            <a:pPr marL="285750" indent="-285750" algn="just">
              <a:lnSpc>
                <a:spcPct val="150000"/>
              </a:lnSpc>
              <a:spcBef>
                <a:spcPts val="0"/>
              </a:spcBef>
              <a:spcAft>
                <a:spcPts val="1800"/>
              </a:spcAft>
              <a:buSzPts val="2600"/>
              <a:buFont typeface="Wingdings" panose="05000000000000000000" pitchFamily="2" charset="2"/>
              <a:buChar char="§"/>
            </a:pPr>
            <a:r>
              <a:rPr lang="en-IN" sz="1700" i="0" u="none" dirty="0" err="1">
                <a:solidFill>
                  <a:schemeClr val="dk2"/>
                </a:solidFill>
                <a:latin typeface="Libre Baskerville"/>
                <a:ea typeface="Libre Baskerville"/>
                <a:cs typeface="Libre Baskerville"/>
                <a:sym typeface="Libre Baskerville"/>
                <a:hlinkClick r:id="rId4"/>
              </a:rPr>
              <a:t>DnCSHAP</a:t>
            </a:r>
            <a:r>
              <a:rPr lang="en-IN" sz="1700" dirty="0">
                <a:solidFill>
                  <a:schemeClr val="dk2"/>
                </a:solidFill>
                <a:latin typeface="Libre Baskerville"/>
                <a:ea typeface="Libre Baskerville"/>
                <a:cs typeface="Libre Baskerville"/>
                <a:sym typeface="Libre Baskerville"/>
              </a:rPr>
              <a:t>: </a:t>
            </a:r>
            <a:r>
              <a:rPr lang="en-US" sz="1700" dirty="0">
                <a:solidFill>
                  <a:schemeClr val="dk2"/>
                </a:solidFill>
                <a:latin typeface="Libre Baskerville"/>
                <a:ea typeface="Libre Baskerville"/>
                <a:cs typeface="Libre Baskerville"/>
                <a:sym typeface="Libre Baskerville"/>
              </a:rPr>
              <a:t>Malik, S., Kumar, P. and Raman, B., Towards Interpretable Facial Emotion Recognition. ICVGIP 2021 (pp. 1-9). </a:t>
            </a:r>
          </a:p>
          <a:p>
            <a:pPr marL="285750" indent="-285750" algn="just">
              <a:lnSpc>
                <a:spcPct val="150000"/>
              </a:lnSpc>
              <a:spcBef>
                <a:spcPts val="0"/>
              </a:spcBef>
              <a:buSzPts val="2600"/>
              <a:buFont typeface="Wingdings" panose="05000000000000000000" pitchFamily="2" charset="2"/>
              <a:buChar char="§"/>
            </a:pPr>
            <a:r>
              <a:rPr lang="en-US" sz="1700" dirty="0">
                <a:solidFill>
                  <a:schemeClr val="dk2"/>
                </a:solidFill>
                <a:latin typeface="Libre Baskerville"/>
                <a:ea typeface="Libre Baskerville"/>
                <a:cs typeface="Libre Baskerville"/>
                <a:sym typeface="Libre Baskerville"/>
              </a:rPr>
              <a:t>Multimodal Interpretability Example: </a:t>
            </a:r>
            <a:r>
              <a:rPr lang="en-IN" sz="1700" dirty="0">
                <a:solidFill>
                  <a:schemeClr val="dk2"/>
                </a:solidFill>
                <a:latin typeface="Libre Baskerville"/>
                <a:ea typeface="Libre Baskerville"/>
                <a:cs typeface="Libre Baskerville"/>
                <a:sym typeface="Libre Baskerville"/>
                <a:hlinkClick r:id="rId5"/>
              </a:rPr>
              <a:t>github.com/MIntelligence-Group/SpeechImg_EmoRec</a:t>
            </a:r>
            <a:r>
              <a:rPr lang="en-IN" sz="1700" dirty="0">
                <a:solidFill>
                  <a:schemeClr val="dk2"/>
                </a:solidFill>
                <a:latin typeface="Libre Baskerville"/>
                <a:ea typeface="Libre Baskerville"/>
                <a:cs typeface="Libre Baskerville"/>
                <a:sym typeface="Libre Baskerville"/>
              </a:rPr>
              <a:t>  </a:t>
            </a:r>
          </a:p>
          <a:p>
            <a:pPr marL="285750" indent="-285750" algn="just">
              <a:lnSpc>
                <a:spcPct val="150000"/>
              </a:lnSpc>
              <a:spcBef>
                <a:spcPts val="0"/>
              </a:spcBef>
              <a:buSzPts val="2600"/>
              <a:buFont typeface="Wingdings" panose="05000000000000000000" pitchFamily="2" charset="2"/>
              <a:buChar char="§"/>
            </a:pPr>
            <a:endParaRPr sz="1700" dirty="0">
              <a:solidFill>
                <a:schemeClr val="dk2"/>
              </a:solidFill>
              <a:latin typeface="Libre Baskerville"/>
              <a:ea typeface="Libre Baskerville"/>
              <a:cs typeface="Libre Baskerville"/>
              <a:sym typeface="Libre Baskerville"/>
            </a:endParaRPr>
          </a:p>
        </p:txBody>
      </p:sp>
      <p:sp>
        <p:nvSpPr>
          <p:cNvPr id="480" name="Google Shape;480;p52"/>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481" name="Google Shape;481;p52"/>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482" name="Google Shape;482;p52"/>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lvl="0" indent="0" algn="ctr" rtl="0">
              <a:lnSpc>
                <a:spcPct val="80000"/>
              </a:lnSpc>
              <a:spcBef>
                <a:spcPts val="0"/>
              </a:spcBef>
              <a:spcAft>
                <a:spcPts val="0"/>
              </a:spcAft>
              <a:buNone/>
            </a:pPr>
            <a:r>
              <a:rPr lang="en" sz="2800" b="1" dirty="0">
                <a:solidFill>
                  <a:srgbClr val="7030A0"/>
                </a:solidFill>
                <a:latin typeface="Libre Baskerville"/>
                <a:ea typeface="Libre Baskerville"/>
                <a:cs typeface="Libre Baskerville"/>
                <a:sym typeface="Libre Baskerville"/>
              </a:rPr>
              <a:t>    Advanced Concepts</a:t>
            </a:r>
            <a:endParaRPr sz="1100" dirty="0"/>
          </a:p>
        </p:txBody>
      </p:sp>
      <p:pic>
        <p:nvPicPr>
          <p:cNvPr id="7" name="Google Shape;494;p53" descr="C:\Users\lenovo\Pictures\Screenshots\2018_06_26_23_52_13.jpg">
            <a:extLst>
              <a:ext uri="{FF2B5EF4-FFF2-40B4-BE49-F238E27FC236}">
                <a16:creationId xmlns:a16="http://schemas.microsoft.com/office/drawing/2014/main" id="{65F40B4C-F73F-098D-C839-5287B67A1FE6}"/>
              </a:ext>
            </a:extLst>
          </p:cNvPr>
          <p:cNvPicPr preferRelativeResize="0"/>
          <p:nvPr/>
        </p:nvPicPr>
        <p:blipFill rotWithShape="1">
          <a:blip r:embed="rId6">
            <a:alphaModFix/>
          </a:blip>
          <a:srcRect/>
          <a:stretch/>
        </p:blipFill>
        <p:spPr>
          <a:xfrm>
            <a:off x="2266802" y="217633"/>
            <a:ext cx="519112" cy="444103"/>
          </a:xfrm>
          <a:prstGeom prst="rect">
            <a:avLst/>
          </a:prstGeom>
          <a:noFill/>
          <a:ln>
            <a:noFill/>
          </a:ln>
        </p:spPr>
      </p:pic>
    </p:spTree>
    <p:extLst>
      <p:ext uri="{BB962C8B-B14F-4D97-AF65-F5344CB8AC3E}">
        <p14:creationId xmlns:p14="http://schemas.microsoft.com/office/powerpoint/2010/main" val="320262148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55"/>
          <p:cNvSpPr txBox="1">
            <a:spLocks noGrp="1"/>
          </p:cNvSpPr>
          <p:nvPr>
            <p:ph type="body" idx="1"/>
          </p:nvPr>
        </p:nvSpPr>
        <p:spPr>
          <a:xfrm>
            <a:off x="308610" y="857250"/>
            <a:ext cx="8414766" cy="3943200"/>
          </a:xfrm>
          <a:prstGeom prst="rect">
            <a:avLst/>
          </a:prstGeom>
          <a:noFill/>
          <a:ln>
            <a:noFill/>
          </a:ln>
        </p:spPr>
        <p:txBody>
          <a:bodyPr spcFirstLastPara="1" wrap="square" lIns="68575" tIns="34275" rIns="68575" bIns="34275" anchor="t" anchorCtr="0">
            <a:noAutofit/>
          </a:bodyPr>
          <a:lstStyle/>
          <a:p>
            <a:pPr marL="387350" indent="-228600" algn="just">
              <a:buFont typeface="+mj-lt"/>
              <a:buAutoNum type="arabicPeriod"/>
            </a:pPr>
            <a:r>
              <a:rPr lang="en-US" sz="1100" dirty="0">
                <a:solidFill>
                  <a:schemeClr val="bg1">
                    <a:lumMod val="50000"/>
                  </a:schemeClr>
                </a:solidFill>
                <a:latin typeface="Libre Baskerville" panose="02000000000000000000" pitchFamily="2" charset="0"/>
              </a:rPr>
              <a:t>David A </a:t>
            </a:r>
            <a:r>
              <a:rPr lang="en-US" sz="1100" dirty="0" err="1">
                <a:solidFill>
                  <a:schemeClr val="bg1">
                    <a:lumMod val="50000"/>
                  </a:schemeClr>
                </a:solidFill>
                <a:latin typeface="Libre Baskerville" panose="02000000000000000000" pitchFamily="2" charset="0"/>
              </a:rPr>
              <a:t>Broniatowski</a:t>
            </a:r>
            <a:r>
              <a:rPr lang="en-US" sz="1100" dirty="0">
                <a:solidFill>
                  <a:schemeClr val="bg1">
                    <a:lumMod val="50000"/>
                  </a:schemeClr>
                </a:solidFill>
                <a:latin typeface="Libre Baskerville" panose="02000000000000000000" pitchFamily="2" charset="0"/>
              </a:rPr>
              <a:t> et al. Psychological Foundations of Explainability and Interpretability in Artificial Intelligence. National Institute of Standards and Technology (NIST), 2021</a:t>
            </a:r>
          </a:p>
          <a:p>
            <a:pPr marL="387350" indent="-228600" algn="just">
              <a:buFont typeface="+mj-lt"/>
              <a:buAutoNum type="arabicPeriod"/>
            </a:pPr>
            <a:r>
              <a:rPr lang="en-IN" sz="1100" dirty="0">
                <a:solidFill>
                  <a:schemeClr val="bg1">
                    <a:lumMod val="50000"/>
                  </a:schemeClr>
                </a:solidFill>
                <a:latin typeface="Libre Baskerville" panose="02000000000000000000" pitchFamily="2" charset="0"/>
              </a:rPr>
              <a:t>Scott M Lundberg and </a:t>
            </a:r>
            <a:r>
              <a:rPr lang="en-IN" sz="1100" dirty="0" err="1">
                <a:solidFill>
                  <a:schemeClr val="bg1">
                    <a:lumMod val="50000"/>
                  </a:schemeClr>
                </a:solidFill>
                <a:latin typeface="Libre Baskerville" panose="02000000000000000000" pitchFamily="2" charset="0"/>
              </a:rPr>
              <a:t>Su</a:t>
            </a:r>
            <a:r>
              <a:rPr lang="en-IN" sz="1100" dirty="0">
                <a:solidFill>
                  <a:schemeClr val="bg1">
                    <a:lumMod val="50000"/>
                  </a:schemeClr>
                </a:solidFill>
                <a:latin typeface="Libre Baskerville" panose="02000000000000000000" pitchFamily="2" charset="0"/>
              </a:rPr>
              <a:t>-In Lee. 2017. A Unified Approach to Interpreting Model Predictions. In The 31st International Conference on Neural Information Processing Systems (</a:t>
            </a:r>
            <a:r>
              <a:rPr lang="en-IN" sz="1100" dirty="0" err="1">
                <a:solidFill>
                  <a:schemeClr val="bg1">
                    <a:lumMod val="50000"/>
                  </a:schemeClr>
                </a:solidFill>
                <a:latin typeface="Libre Baskerville" panose="02000000000000000000" pitchFamily="2" charset="0"/>
              </a:rPr>
              <a:t>NeuroIPS</a:t>
            </a:r>
            <a:r>
              <a:rPr lang="en-IN" sz="1100" dirty="0">
                <a:solidFill>
                  <a:schemeClr val="bg1">
                    <a:lumMod val="50000"/>
                  </a:schemeClr>
                </a:solidFill>
                <a:latin typeface="Libre Baskerville" panose="02000000000000000000" pitchFamily="2" charset="0"/>
              </a:rPr>
              <a:t>). 4768–4777.</a:t>
            </a:r>
          </a:p>
          <a:p>
            <a:pPr marL="387350" indent="-228600" algn="just">
              <a:buFont typeface="+mj-lt"/>
              <a:buAutoNum type="arabicPeriod"/>
            </a:pPr>
            <a:r>
              <a:rPr lang="en-IN" sz="1100" dirty="0">
                <a:solidFill>
                  <a:schemeClr val="bg1">
                    <a:lumMod val="50000"/>
                  </a:schemeClr>
                </a:solidFill>
                <a:latin typeface="Libre Baskerville" panose="02000000000000000000" pitchFamily="2" charset="0"/>
              </a:rPr>
              <a:t>LS Shapley. 1953. A Value for n-person Games, Contributions to the Theory of Games II, AW Tucker, HW Kuhn. </a:t>
            </a:r>
          </a:p>
          <a:p>
            <a:pPr marL="387350" indent="-228600" algn="just">
              <a:buFont typeface="+mj-lt"/>
              <a:buAutoNum type="arabicPeriod"/>
            </a:pPr>
            <a:r>
              <a:rPr lang="en-IN" sz="1100" dirty="0">
                <a:solidFill>
                  <a:schemeClr val="bg1">
                    <a:lumMod val="50000"/>
                  </a:schemeClr>
                </a:solidFill>
                <a:latin typeface="Libre Baskerville" panose="02000000000000000000" pitchFamily="2" charset="0"/>
              </a:rPr>
              <a:t>Marco Ribeiro et al. 2016. "Why Should I Trust You?" Explaining the Predictions of Any Classifier. In The 22nd ACM SIGKDD International Conference on Knowledge Discovery and Data Mining (KDD). 1135–1144. </a:t>
            </a:r>
          </a:p>
          <a:p>
            <a:pPr marL="387350" indent="-228600" algn="just">
              <a:buFont typeface="+mj-lt"/>
              <a:buAutoNum type="arabicPeriod"/>
            </a:pPr>
            <a:r>
              <a:rPr lang="en-IN" sz="1100" dirty="0" err="1">
                <a:solidFill>
                  <a:schemeClr val="bg1">
                    <a:lumMod val="50000"/>
                  </a:schemeClr>
                </a:solidFill>
                <a:latin typeface="Libre Baskerville" panose="02000000000000000000" pitchFamily="2" charset="0"/>
              </a:rPr>
              <a:t>Ramprasaath</a:t>
            </a:r>
            <a:r>
              <a:rPr lang="en-IN" sz="1100" dirty="0">
                <a:solidFill>
                  <a:schemeClr val="bg1">
                    <a:lumMod val="50000"/>
                  </a:schemeClr>
                </a:solidFill>
                <a:latin typeface="Libre Baskerville" panose="02000000000000000000" pitchFamily="2" charset="0"/>
              </a:rPr>
              <a:t> </a:t>
            </a:r>
            <a:r>
              <a:rPr lang="en-IN" sz="1100" dirty="0" err="1">
                <a:solidFill>
                  <a:schemeClr val="bg1">
                    <a:lumMod val="50000"/>
                  </a:schemeClr>
                </a:solidFill>
                <a:latin typeface="Libre Baskerville" panose="02000000000000000000" pitchFamily="2" charset="0"/>
              </a:rPr>
              <a:t>Selvaraju</a:t>
            </a:r>
            <a:r>
              <a:rPr lang="en-IN" sz="1100" dirty="0">
                <a:solidFill>
                  <a:schemeClr val="bg1">
                    <a:lumMod val="50000"/>
                  </a:schemeClr>
                </a:solidFill>
                <a:latin typeface="Libre Baskerville" panose="02000000000000000000" pitchFamily="2" charset="0"/>
              </a:rPr>
              <a:t> et al. 2017. Grad-CAM: Visual Explanations from Deep Networks via Gradient-based Localization. </a:t>
            </a:r>
          </a:p>
          <a:p>
            <a:pPr marL="387350" indent="-228600" algn="just">
              <a:buFont typeface="+mj-lt"/>
              <a:buAutoNum type="arabicPeriod"/>
            </a:pPr>
            <a:r>
              <a:rPr lang="en-IN" sz="1100" dirty="0">
                <a:solidFill>
                  <a:schemeClr val="bg1">
                    <a:lumMod val="50000"/>
                  </a:schemeClr>
                </a:solidFill>
                <a:latin typeface="Libre Baskerville" panose="02000000000000000000" pitchFamily="2" charset="0"/>
              </a:rPr>
              <a:t>Karen </a:t>
            </a:r>
            <a:r>
              <a:rPr lang="en-IN" sz="1100" dirty="0" err="1">
                <a:solidFill>
                  <a:schemeClr val="bg1">
                    <a:lumMod val="50000"/>
                  </a:schemeClr>
                </a:solidFill>
                <a:latin typeface="Libre Baskerville" panose="02000000000000000000" pitchFamily="2" charset="0"/>
              </a:rPr>
              <a:t>Simonyan</a:t>
            </a:r>
            <a:r>
              <a:rPr lang="en-IN" sz="1100" dirty="0">
                <a:solidFill>
                  <a:schemeClr val="bg1">
                    <a:lumMod val="50000"/>
                  </a:schemeClr>
                </a:solidFill>
                <a:latin typeface="Libre Baskerville" panose="02000000000000000000" pitchFamily="2" charset="0"/>
              </a:rPr>
              <a:t>, Andrea </a:t>
            </a:r>
            <a:r>
              <a:rPr lang="en-IN" sz="1100" dirty="0" err="1">
                <a:solidFill>
                  <a:schemeClr val="bg1">
                    <a:lumMod val="50000"/>
                  </a:schemeClr>
                </a:solidFill>
                <a:latin typeface="Libre Baskerville" panose="02000000000000000000" pitchFamily="2" charset="0"/>
              </a:rPr>
              <a:t>Vedaldi</a:t>
            </a:r>
            <a:r>
              <a:rPr lang="en-IN" sz="1100" dirty="0">
                <a:solidFill>
                  <a:schemeClr val="bg1">
                    <a:lumMod val="50000"/>
                  </a:schemeClr>
                </a:solidFill>
                <a:latin typeface="Libre Baskerville" panose="02000000000000000000" pitchFamily="2" charset="0"/>
              </a:rPr>
              <a:t>, and Andrew Zisserman. 2013. Deep Inside Convolutional Networks: Visualising Image Classification Models and Saliency Maps. </a:t>
            </a:r>
            <a:r>
              <a:rPr lang="en-IN" sz="1100" dirty="0" err="1">
                <a:solidFill>
                  <a:schemeClr val="bg1">
                    <a:lumMod val="50000"/>
                  </a:schemeClr>
                </a:solidFill>
                <a:latin typeface="Libre Baskerville" panose="02000000000000000000" pitchFamily="2" charset="0"/>
              </a:rPr>
              <a:t>arXiv</a:t>
            </a:r>
            <a:r>
              <a:rPr lang="en-IN" sz="1100" dirty="0">
                <a:solidFill>
                  <a:schemeClr val="bg1">
                    <a:lumMod val="50000"/>
                  </a:schemeClr>
                </a:solidFill>
                <a:latin typeface="Libre Baskerville" panose="02000000000000000000" pitchFamily="2" charset="0"/>
              </a:rPr>
              <a:t> preprint arXiv:1312.6034 (2013). </a:t>
            </a:r>
          </a:p>
          <a:p>
            <a:pPr marL="387350" indent="-228600" algn="just">
              <a:buFont typeface="+mj-lt"/>
              <a:buAutoNum type="arabicPeriod"/>
            </a:pPr>
            <a:r>
              <a:rPr lang="en-IN" sz="1100" dirty="0">
                <a:solidFill>
                  <a:schemeClr val="bg1">
                    <a:lumMod val="50000"/>
                  </a:schemeClr>
                </a:solidFill>
                <a:latin typeface="Libre Baskerville" panose="02000000000000000000" pitchFamily="2" charset="0"/>
              </a:rPr>
              <a:t>https://medium.com/@gabrieltseng/interpreting-complex-models-with-shap-values-1c187db6ec83 </a:t>
            </a:r>
          </a:p>
          <a:p>
            <a:pPr marL="387350" indent="-228600" algn="just">
              <a:buFont typeface="+mj-lt"/>
              <a:buAutoNum type="arabicPeriod"/>
            </a:pPr>
            <a:r>
              <a:rPr lang="en-IN" sz="1100" dirty="0">
                <a:solidFill>
                  <a:schemeClr val="bg1">
                    <a:lumMod val="50000"/>
                  </a:schemeClr>
                </a:solidFill>
                <a:latin typeface="Libre Baskerville" panose="02000000000000000000" pitchFamily="2" charset="0"/>
              </a:rPr>
              <a:t>https://towardsdatascience.com/understanding-model-predictions-with-lime-a582fdff3a3b </a:t>
            </a:r>
          </a:p>
          <a:p>
            <a:pPr marL="387350" indent="-228600" algn="just">
              <a:buFont typeface="+mj-lt"/>
              <a:buAutoNum type="arabicPeriod"/>
            </a:pPr>
            <a:r>
              <a:rPr lang="en-US" sz="1100" dirty="0">
                <a:solidFill>
                  <a:schemeClr val="bg1">
                    <a:lumMod val="50000"/>
                  </a:schemeClr>
                </a:solidFill>
                <a:latin typeface="Libre Baskerville" panose="02000000000000000000" pitchFamily="2" charset="0"/>
              </a:rPr>
              <a:t>Kumar, P., Kaushik, V., &amp; Raman, B.. Towards the Explainability of Multimodal Speech Emotion Recognition. </a:t>
            </a:r>
            <a:r>
              <a:rPr lang="en-US" sz="1100" dirty="0" err="1">
                <a:solidFill>
                  <a:schemeClr val="bg1">
                    <a:lumMod val="50000"/>
                  </a:schemeClr>
                </a:solidFill>
                <a:latin typeface="Libre Baskerville" panose="02000000000000000000" pitchFamily="2" charset="0"/>
              </a:rPr>
              <a:t>Interspeech</a:t>
            </a:r>
            <a:r>
              <a:rPr lang="en-US" sz="1100" dirty="0">
                <a:solidFill>
                  <a:schemeClr val="bg1">
                    <a:lumMod val="50000"/>
                  </a:schemeClr>
                </a:solidFill>
                <a:latin typeface="Libre Baskerville" panose="02000000000000000000" pitchFamily="2" charset="0"/>
              </a:rPr>
              <a:t> (pp. 1748-1752).</a:t>
            </a:r>
            <a:r>
              <a:rPr lang="en-IN" sz="1100" dirty="0">
                <a:solidFill>
                  <a:schemeClr val="bg1">
                    <a:lumMod val="50000"/>
                  </a:schemeClr>
                </a:solidFill>
                <a:latin typeface="Libre Baskerville" panose="02000000000000000000" pitchFamily="2" charset="0"/>
              </a:rPr>
              <a:t> </a:t>
            </a:r>
          </a:p>
          <a:p>
            <a:pPr marL="387350" indent="-228600" algn="just">
              <a:buFont typeface="+mj-lt"/>
              <a:buAutoNum type="arabicPeriod"/>
            </a:pPr>
            <a:r>
              <a:rPr lang="en-US" sz="1100" dirty="0">
                <a:solidFill>
                  <a:schemeClr val="bg1">
                    <a:lumMod val="50000"/>
                  </a:schemeClr>
                </a:solidFill>
                <a:latin typeface="Libre Baskerville" panose="02000000000000000000" pitchFamily="2" charset="0"/>
                <a:sym typeface="Libre Baskerville"/>
              </a:rPr>
              <a:t>Malik, S., Kumar, P. and Raman, B., Towards Interpretable Facial Emotion Recognition. ICVGIP 2021 (pp. 1-9).</a:t>
            </a:r>
            <a:endParaRPr lang="en-IN" sz="1100" dirty="0">
              <a:solidFill>
                <a:schemeClr val="bg1">
                  <a:lumMod val="50000"/>
                </a:schemeClr>
              </a:solidFill>
              <a:latin typeface="Libre Baskerville" panose="02000000000000000000" pitchFamily="2" charset="0"/>
            </a:endParaRPr>
          </a:p>
        </p:txBody>
      </p:sp>
      <p:sp>
        <p:nvSpPr>
          <p:cNvPr id="511" name="Google Shape;511;p55"/>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512" name="Google Shape;512;p55"/>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513" name="Google Shape;513;p55"/>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lvl="0" indent="0" algn="ctr" rtl="0">
              <a:lnSpc>
                <a:spcPct val="80000"/>
              </a:lnSpc>
              <a:spcBef>
                <a:spcPts val="0"/>
              </a:spcBef>
              <a:spcAft>
                <a:spcPts val="0"/>
              </a:spcAft>
              <a:buNone/>
            </a:pPr>
            <a:r>
              <a:rPr lang="en" sz="2800" b="1" dirty="0">
                <a:latin typeface="Libre Baskerville"/>
                <a:ea typeface="Libre Baskerville"/>
                <a:cs typeface="Libre Baskerville"/>
                <a:sym typeface="Libre Baskerville"/>
              </a:rPr>
              <a:t>Key References</a:t>
            </a:r>
            <a:endParaRPr sz="1100" dirty="0">
              <a:latin typeface="Libre Baskerville"/>
              <a:ea typeface="Libre Baskerville"/>
              <a:cs typeface="Libre Baskerville"/>
              <a:sym typeface="Libre Baskervill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2"/>
          <p:cNvSpPr txBox="1">
            <a:spLocks noGrp="1"/>
          </p:cNvSpPr>
          <p:nvPr>
            <p:ph type="ctrTitle" idx="4294967295"/>
          </p:nvPr>
        </p:nvSpPr>
        <p:spPr>
          <a:xfrm>
            <a:off x="729450" y="1322450"/>
            <a:ext cx="7688100" cy="1664700"/>
          </a:xfrm>
          <a:prstGeom prst="rect">
            <a:avLst/>
          </a:prstGeom>
          <a:noFill/>
          <a:ln>
            <a:noFill/>
          </a:ln>
        </p:spPr>
        <p:txBody>
          <a:bodyPr spcFirstLastPara="1" wrap="square" lIns="68575" tIns="34275" rIns="68575" bIns="68575" anchor="ctr" anchorCtr="0">
            <a:noAutofit/>
          </a:bodyPr>
          <a:lstStyle/>
          <a:p>
            <a:pPr marL="0" lvl="0" indent="0" algn="ctr" rtl="0">
              <a:lnSpc>
                <a:spcPct val="100000"/>
              </a:lnSpc>
              <a:spcBef>
                <a:spcPts val="0"/>
              </a:spcBef>
              <a:spcAft>
                <a:spcPts val="0"/>
              </a:spcAft>
              <a:buClr>
                <a:srgbClr val="FFFFFF"/>
              </a:buClr>
              <a:buSzPts val="3000"/>
              <a:buFont typeface="Libre Franklin"/>
              <a:buNone/>
            </a:pPr>
            <a:r>
              <a:rPr lang="en" sz="3000" b="0" i="0" u="none">
                <a:solidFill>
                  <a:srgbClr val="FFFFFF"/>
                </a:solidFill>
                <a:latin typeface="Libre Franklin"/>
                <a:ea typeface="Libre Franklin"/>
                <a:cs typeface="Libre Franklin"/>
                <a:sym typeface="Libre Franklin"/>
              </a:rPr>
              <a:t> </a:t>
            </a:r>
            <a:endParaRPr/>
          </a:p>
        </p:txBody>
      </p:sp>
      <p:sp>
        <p:nvSpPr>
          <p:cNvPr id="179" name="Google Shape;179;p22"/>
          <p:cNvSpPr txBox="1">
            <a:spLocks noGrp="1"/>
          </p:cNvSpPr>
          <p:nvPr>
            <p:ph type="subTitle" idx="4294967295"/>
          </p:nvPr>
        </p:nvSpPr>
        <p:spPr>
          <a:xfrm>
            <a:off x="729627" y="3172900"/>
            <a:ext cx="7688100" cy="541200"/>
          </a:xfrm>
          <a:prstGeom prst="rect">
            <a:avLst/>
          </a:prstGeom>
          <a:noFill/>
          <a:ln>
            <a:noFill/>
          </a:ln>
        </p:spPr>
        <p:txBody>
          <a:bodyPr spcFirstLastPara="1" wrap="square" lIns="68575" tIns="34275" rIns="68575" bIns="34275" anchor="t" anchorCtr="0">
            <a:noAutofit/>
          </a:bodyPr>
          <a:lstStyle/>
          <a:p>
            <a:pPr marL="0" lvl="0" indent="0" algn="ctr" rtl="0">
              <a:lnSpc>
                <a:spcPct val="100000"/>
              </a:lnSpc>
              <a:spcBef>
                <a:spcPts val="0"/>
              </a:spcBef>
              <a:spcAft>
                <a:spcPts val="0"/>
              </a:spcAft>
              <a:buSzPts val="1700"/>
              <a:buNone/>
            </a:pPr>
            <a:r>
              <a:rPr lang="en" sz="2000" b="0" i="0" u="none" dirty="0">
                <a:solidFill>
                  <a:schemeClr val="dk2"/>
                </a:solidFill>
                <a:latin typeface="Libre Baskerville"/>
                <a:ea typeface="Libre Baskerville"/>
                <a:cs typeface="Libre Baskerville"/>
                <a:sym typeface="Libre Baskerville"/>
              </a:rPr>
              <a:t> </a:t>
            </a:r>
            <a:endParaRPr dirty="0"/>
          </a:p>
        </p:txBody>
      </p:sp>
      <p:sp>
        <p:nvSpPr>
          <p:cNvPr id="180" name="Google Shape;180;p22"/>
          <p:cNvSpPr txBox="1"/>
          <p:nvPr/>
        </p:nvSpPr>
        <p:spPr>
          <a:xfrm>
            <a:off x="1746646" y="2588419"/>
            <a:ext cx="5772150" cy="391715"/>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2100"/>
              <a:buFont typeface="Quattrocento Sans"/>
              <a:buNone/>
            </a:pPr>
            <a:r>
              <a:rPr lang="en" sz="2100" b="1" i="0" u="none">
                <a:solidFill>
                  <a:schemeClr val="dk1"/>
                </a:solidFill>
                <a:latin typeface="Quattrocento Sans"/>
                <a:ea typeface="Quattrocento Sans"/>
                <a:cs typeface="Quattrocento Sans"/>
                <a:sym typeface="Quattrocento Sans"/>
              </a:rPr>
              <a:t> </a:t>
            </a:r>
            <a:endParaRPr sz="1100"/>
          </a:p>
        </p:txBody>
      </p:sp>
      <p:sp>
        <p:nvSpPr>
          <p:cNvPr id="181" name="Google Shape;181;p22"/>
          <p:cNvSpPr txBox="1"/>
          <p:nvPr/>
        </p:nvSpPr>
        <p:spPr>
          <a:xfrm>
            <a:off x="1600200" y="4514850"/>
            <a:ext cx="1485900" cy="300038"/>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182" name="Google Shape;182;p22"/>
          <p:cNvSpPr txBox="1"/>
          <p:nvPr/>
        </p:nvSpPr>
        <p:spPr>
          <a:xfrm>
            <a:off x="3889772" y="4510088"/>
            <a:ext cx="1485900" cy="300038"/>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183" name="Google Shape;183;p22"/>
          <p:cNvSpPr txBox="1"/>
          <p:nvPr/>
        </p:nvSpPr>
        <p:spPr>
          <a:xfrm>
            <a:off x="1411700" y="1445275"/>
            <a:ext cx="63147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b="1" dirty="0">
                <a:solidFill>
                  <a:srgbClr val="C00000"/>
                </a:solidFill>
                <a:latin typeface="Libre Baskerville"/>
                <a:sym typeface="Libre Baskerville"/>
              </a:rPr>
              <a:t>Introduction</a:t>
            </a:r>
            <a:endParaRPr sz="2800" dirty="0"/>
          </a:p>
        </p:txBody>
      </p:sp>
      <p:sp>
        <p:nvSpPr>
          <p:cNvPr id="9" name="TextBox 8">
            <a:extLst>
              <a:ext uri="{FF2B5EF4-FFF2-40B4-BE49-F238E27FC236}">
                <a16:creationId xmlns:a16="http://schemas.microsoft.com/office/drawing/2014/main" id="{5CFF5F98-9FF8-A173-78BE-409C05C55A89}"/>
              </a:ext>
            </a:extLst>
          </p:cNvPr>
          <p:cNvSpPr txBox="1"/>
          <p:nvPr/>
        </p:nvSpPr>
        <p:spPr>
          <a:xfrm rot="20581170">
            <a:off x="6927" y="451368"/>
            <a:ext cx="1847088" cy="338554"/>
          </a:xfrm>
          <a:prstGeom prst="rect">
            <a:avLst/>
          </a:prstGeom>
          <a:noFill/>
        </p:spPr>
        <p:txBody>
          <a:bodyPr wrap="square">
            <a:spAutoFit/>
          </a:bodyPr>
          <a:lstStyle/>
          <a:p>
            <a:pPr algn="ctr"/>
            <a:r>
              <a:rPr lang="en-US" sz="1600" dirty="0">
                <a:solidFill>
                  <a:srgbClr val="C00000"/>
                </a:solidFill>
                <a:latin typeface="Libre Baskerville"/>
                <a:ea typeface="Libre Baskerville"/>
                <a:cs typeface="Libre Baskerville"/>
                <a:sym typeface="Libre Baskerville"/>
              </a:rPr>
              <a:t>Explainability</a:t>
            </a:r>
            <a:endParaRPr lang="en-IN" dirty="0">
              <a:solidFill>
                <a:srgbClr val="C00000"/>
              </a:solidFill>
            </a:endParaRPr>
          </a:p>
        </p:txBody>
      </p:sp>
      <p:sp>
        <p:nvSpPr>
          <p:cNvPr id="10" name="TextBox 9">
            <a:extLst>
              <a:ext uri="{FF2B5EF4-FFF2-40B4-BE49-F238E27FC236}">
                <a16:creationId xmlns:a16="http://schemas.microsoft.com/office/drawing/2014/main" id="{B71BC1E6-F886-6ACC-25F6-714F7BEE198A}"/>
              </a:ext>
            </a:extLst>
          </p:cNvPr>
          <p:cNvSpPr txBox="1"/>
          <p:nvPr/>
        </p:nvSpPr>
        <p:spPr>
          <a:xfrm rot="719838">
            <a:off x="7200207" y="464784"/>
            <a:ext cx="1847088" cy="338554"/>
          </a:xfrm>
          <a:prstGeom prst="rect">
            <a:avLst/>
          </a:prstGeom>
          <a:noFill/>
        </p:spPr>
        <p:txBody>
          <a:bodyPr wrap="square">
            <a:spAutoFit/>
          </a:bodyPr>
          <a:lstStyle/>
          <a:p>
            <a:pPr algn="ctr"/>
            <a:r>
              <a:rPr lang="en-US" sz="1600" dirty="0">
                <a:solidFill>
                  <a:srgbClr val="0000FF"/>
                </a:solidFill>
                <a:latin typeface="Libre Baskerville"/>
                <a:ea typeface="Libre Baskerville"/>
                <a:cs typeface="Libre Baskerville"/>
                <a:sym typeface="Libre Baskerville"/>
              </a:rPr>
              <a:t>Interpretability</a:t>
            </a:r>
            <a:endParaRPr lang="en-IN" sz="1500" dirty="0">
              <a:solidFill>
                <a:srgbClr val="0000FF"/>
              </a:solidFill>
            </a:endParaRPr>
          </a:p>
        </p:txBody>
      </p:sp>
      <p:sp>
        <p:nvSpPr>
          <p:cNvPr id="11" name="TextBox 10">
            <a:extLst>
              <a:ext uri="{FF2B5EF4-FFF2-40B4-BE49-F238E27FC236}">
                <a16:creationId xmlns:a16="http://schemas.microsoft.com/office/drawing/2014/main" id="{E78387B4-6571-14BB-CCB1-707B4C40946C}"/>
              </a:ext>
            </a:extLst>
          </p:cNvPr>
          <p:cNvSpPr txBox="1"/>
          <p:nvPr/>
        </p:nvSpPr>
        <p:spPr>
          <a:xfrm>
            <a:off x="3645506" y="4379329"/>
            <a:ext cx="1847088" cy="338554"/>
          </a:xfrm>
          <a:prstGeom prst="rect">
            <a:avLst/>
          </a:prstGeom>
          <a:noFill/>
        </p:spPr>
        <p:txBody>
          <a:bodyPr wrap="square">
            <a:spAutoFit/>
          </a:bodyPr>
          <a:lstStyle/>
          <a:p>
            <a:pPr algn="ctr"/>
            <a:r>
              <a:rPr lang="en-US" sz="1600" dirty="0">
                <a:solidFill>
                  <a:srgbClr val="996633"/>
                </a:solidFill>
                <a:latin typeface="Libre Baskerville"/>
                <a:ea typeface="Libre Baskerville"/>
                <a:cs typeface="Libre Baskerville"/>
                <a:sym typeface="Libre Baskerville"/>
              </a:rPr>
              <a:t>Trustworthy AI</a:t>
            </a:r>
            <a:endParaRPr lang="en-IN" sz="1600" dirty="0">
              <a:solidFill>
                <a:srgbClr val="996633"/>
              </a:solidFill>
            </a:endParaRPr>
          </a:p>
        </p:txBody>
      </p:sp>
      <p:sp>
        <p:nvSpPr>
          <p:cNvPr id="12" name="TextBox 11">
            <a:extLst>
              <a:ext uri="{FF2B5EF4-FFF2-40B4-BE49-F238E27FC236}">
                <a16:creationId xmlns:a16="http://schemas.microsoft.com/office/drawing/2014/main" id="{95293E94-94FB-4385-933D-7DBF1CBA4AD3}"/>
              </a:ext>
            </a:extLst>
          </p:cNvPr>
          <p:cNvSpPr txBox="1"/>
          <p:nvPr/>
        </p:nvSpPr>
        <p:spPr>
          <a:xfrm rot="1593600">
            <a:off x="-194094" y="4340811"/>
            <a:ext cx="1847088" cy="338554"/>
          </a:xfrm>
          <a:prstGeom prst="rect">
            <a:avLst/>
          </a:prstGeom>
          <a:noFill/>
        </p:spPr>
        <p:txBody>
          <a:bodyPr wrap="square">
            <a:spAutoFit/>
          </a:bodyPr>
          <a:lstStyle/>
          <a:p>
            <a:pPr algn="ctr"/>
            <a:r>
              <a:rPr lang="en-US" sz="1600" dirty="0">
                <a:solidFill>
                  <a:srgbClr val="006600"/>
                </a:solidFill>
                <a:latin typeface="Libre Baskerville"/>
                <a:ea typeface="Libre Baskerville"/>
                <a:cs typeface="Libre Baskerville"/>
                <a:sym typeface="Libre Baskerville"/>
              </a:rPr>
              <a:t>Fairness</a:t>
            </a:r>
            <a:endParaRPr lang="en-IN" sz="1500" dirty="0">
              <a:solidFill>
                <a:srgbClr val="006600"/>
              </a:solidFill>
            </a:endParaRPr>
          </a:p>
        </p:txBody>
      </p:sp>
      <p:sp>
        <p:nvSpPr>
          <p:cNvPr id="13" name="TextBox 12">
            <a:extLst>
              <a:ext uri="{FF2B5EF4-FFF2-40B4-BE49-F238E27FC236}">
                <a16:creationId xmlns:a16="http://schemas.microsoft.com/office/drawing/2014/main" id="{1A025605-C345-B142-6FB0-008E1C73F487}"/>
              </a:ext>
            </a:extLst>
          </p:cNvPr>
          <p:cNvSpPr txBox="1"/>
          <p:nvPr/>
        </p:nvSpPr>
        <p:spPr>
          <a:xfrm rot="20315653">
            <a:off x="7200206" y="4290823"/>
            <a:ext cx="1847088" cy="338554"/>
          </a:xfrm>
          <a:prstGeom prst="rect">
            <a:avLst/>
          </a:prstGeom>
          <a:noFill/>
        </p:spPr>
        <p:txBody>
          <a:bodyPr wrap="square">
            <a:spAutoFit/>
          </a:bodyPr>
          <a:lstStyle/>
          <a:p>
            <a:pPr algn="ctr"/>
            <a:r>
              <a:rPr lang="en-US" sz="1600" dirty="0">
                <a:solidFill>
                  <a:srgbClr val="FF33CC"/>
                </a:solidFill>
                <a:latin typeface="Libre Baskerville"/>
                <a:ea typeface="Libre Baskerville"/>
                <a:cs typeface="Libre Baskerville"/>
                <a:sym typeface="Libre Baskerville"/>
              </a:rPr>
              <a:t>Reliability</a:t>
            </a:r>
            <a:endParaRPr lang="en-IN" sz="1500" dirty="0">
              <a:solidFill>
                <a:srgbClr val="FF33CC"/>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P spid="1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56"/>
          <p:cNvSpPr txBox="1"/>
          <p:nvPr/>
        </p:nvSpPr>
        <p:spPr>
          <a:xfrm>
            <a:off x="0" y="1623611"/>
            <a:ext cx="9144000" cy="1315800"/>
          </a:xfrm>
          <a:prstGeom prst="rect">
            <a:avLst/>
          </a:prstGeom>
          <a:solidFill>
            <a:srgbClr val="0033CC"/>
          </a:solidFill>
          <a:ln>
            <a:noFill/>
          </a:ln>
        </p:spPr>
        <p:txBody>
          <a:bodyPr spcFirstLastPara="1" wrap="square" lIns="68575" tIns="34275" rIns="68575" bIns="34275" anchor="t" anchorCtr="0">
            <a:spAutoFit/>
          </a:bodyPr>
          <a:lstStyle/>
          <a:p>
            <a:pPr marL="0" marR="0" lvl="0" indent="0" algn="ctr" rtl="0">
              <a:spcBef>
                <a:spcPts val="0"/>
              </a:spcBef>
              <a:spcAft>
                <a:spcPts val="0"/>
              </a:spcAft>
              <a:buNone/>
            </a:pPr>
            <a:endParaRPr sz="2700" b="1" dirty="0">
              <a:solidFill>
                <a:schemeClr val="lt1"/>
              </a:solidFill>
              <a:latin typeface="Libre Baskerville" panose="02000000000000000000" pitchFamily="2" charset="0"/>
              <a:sym typeface="Arial"/>
            </a:endParaRPr>
          </a:p>
          <a:p>
            <a:pPr marL="0" marR="0" lvl="0" indent="0" algn="ctr" rtl="0">
              <a:spcBef>
                <a:spcPts val="0"/>
              </a:spcBef>
              <a:spcAft>
                <a:spcPts val="0"/>
              </a:spcAft>
              <a:buNone/>
            </a:pPr>
            <a:r>
              <a:rPr lang="en" sz="2700" b="1" dirty="0">
                <a:solidFill>
                  <a:schemeClr val="lt1"/>
                </a:solidFill>
                <a:latin typeface="Libre Baskerville" panose="02000000000000000000" pitchFamily="2" charset="0"/>
                <a:sym typeface="Arial"/>
              </a:rPr>
              <a:t>Thank you</a:t>
            </a:r>
            <a:endParaRPr sz="1100" b="1" dirty="0">
              <a:latin typeface="Libre Baskerville" panose="02000000000000000000" pitchFamily="2" charset="0"/>
            </a:endParaRPr>
          </a:p>
          <a:p>
            <a:pPr marL="0" marR="0" lvl="0" indent="0" algn="ctr" rtl="0">
              <a:spcBef>
                <a:spcPts val="0"/>
              </a:spcBef>
              <a:spcAft>
                <a:spcPts val="0"/>
              </a:spcAft>
              <a:buNone/>
            </a:pPr>
            <a:endParaRPr sz="2700" b="1" dirty="0">
              <a:solidFill>
                <a:schemeClr val="lt1"/>
              </a:solidFill>
              <a:latin typeface="Libre Baskerville" panose="02000000000000000000" pitchFamily="2" charset="0"/>
              <a:sym typeface="Arial"/>
            </a:endParaRPr>
          </a:p>
        </p:txBody>
      </p:sp>
      <p:sp>
        <p:nvSpPr>
          <p:cNvPr id="519" name="Google Shape;519;p56"/>
          <p:cNvSpPr txBox="1"/>
          <p:nvPr/>
        </p:nvSpPr>
        <p:spPr>
          <a:xfrm>
            <a:off x="3072000" y="3239325"/>
            <a:ext cx="3000000" cy="1338798"/>
          </a:xfrm>
          <a:prstGeom prst="rect">
            <a:avLst/>
          </a:prstGeom>
          <a:noFill/>
          <a:ln>
            <a:noFill/>
          </a:ln>
        </p:spPr>
        <p:txBody>
          <a:bodyPr spcFirstLastPara="1" wrap="square" lIns="91425" tIns="91425" rIns="91425" bIns="91425" anchor="t" anchorCtr="0">
            <a:spAutoFit/>
          </a:bodyPr>
          <a:lstStyle/>
          <a:p>
            <a:pPr marL="0" lvl="0" indent="0" algn="ctr" rtl="0">
              <a:lnSpc>
                <a:spcPct val="150000"/>
              </a:lnSpc>
              <a:spcBef>
                <a:spcPts val="0"/>
              </a:spcBef>
              <a:spcAft>
                <a:spcPts val="0"/>
              </a:spcAft>
              <a:buNone/>
            </a:pPr>
            <a:r>
              <a:rPr lang="en" sz="1800" u="sng" dirty="0">
                <a:solidFill>
                  <a:srgbClr val="0000FF"/>
                </a:solidFill>
                <a:latin typeface="Libre Baskerville"/>
                <a:ea typeface="Libre Baskerville"/>
                <a:cs typeface="Libre Baskerville"/>
                <a:sym typeface="Libre Baskerville"/>
                <a:hlinkClick r:id="rId3">
                  <a:extLst>
                    <a:ext uri="{A12FA001-AC4F-418D-AE19-62706E023703}">
                      <ahyp:hlinkClr xmlns:ahyp="http://schemas.microsoft.com/office/drawing/2018/hyperlinkcolor" val="tx"/>
                    </a:ext>
                  </a:extLst>
                </a:hlinkClick>
              </a:rPr>
              <a:t>puneet-kr.github.io</a:t>
            </a:r>
            <a:endParaRPr sz="1800" dirty="0">
              <a:solidFill>
                <a:srgbClr val="0000FF"/>
              </a:solidFill>
              <a:latin typeface="Libre Baskerville"/>
              <a:ea typeface="Libre Baskerville"/>
              <a:cs typeface="Libre Baskerville"/>
              <a:sym typeface="Libre Baskerville"/>
            </a:endParaRPr>
          </a:p>
          <a:p>
            <a:pPr marL="0" lvl="0" indent="0" algn="ctr" rtl="0">
              <a:lnSpc>
                <a:spcPct val="150000"/>
              </a:lnSpc>
              <a:spcBef>
                <a:spcPts val="0"/>
              </a:spcBef>
              <a:spcAft>
                <a:spcPts val="0"/>
              </a:spcAft>
              <a:buNone/>
            </a:pPr>
            <a:r>
              <a:rPr lang="en" sz="1600" dirty="0">
                <a:solidFill>
                  <a:schemeClr val="dk2"/>
                </a:solidFill>
                <a:latin typeface="Libre Baskerville"/>
                <a:ea typeface="Libre Baskerville"/>
                <a:cs typeface="Libre Baskerville"/>
                <a:sym typeface="Libre Baskerville"/>
              </a:rPr>
              <a:t>pkumar99@cs.iitr.ac.in</a:t>
            </a:r>
          </a:p>
          <a:p>
            <a:pPr marL="0" lvl="0" indent="0" algn="ctr" rtl="0">
              <a:lnSpc>
                <a:spcPct val="150000"/>
              </a:lnSpc>
              <a:spcBef>
                <a:spcPts val="0"/>
              </a:spcBef>
              <a:spcAft>
                <a:spcPts val="0"/>
              </a:spcAft>
              <a:buNone/>
            </a:pPr>
            <a:r>
              <a:rPr lang="en" sz="1600" dirty="0">
                <a:solidFill>
                  <a:schemeClr val="dk2"/>
                </a:solidFill>
                <a:latin typeface="Libre Baskerville"/>
                <a:ea typeface="Libre Baskerville"/>
                <a:cs typeface="Libre Baskerville"/>
                <a:sym typeface="Libre Baskerville"/>
              </a:rPr>
              <a:t>classroom@paibytwo.com</a:t>
            </a:r>
            <a:endParaRPr sz="1600" dirty="0">
              <a:solidFill>
                <a:schemeClr val="dk2"/>
              </a:solidFill>
              <a:latin typeface="Libre Baskerville"/>
              <a:ea typeface="Libre Baskerville"/>
              <a:cs typeface="Libre Baskerville"/>
              <a:sym typeface="Libre Baskervill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3"/>
          <p:cNvSpPr txBox="1">
            <a:spLocks noGrp="1"/>
          </p:cNvSpPr>
          <p:nvPr>
            <p:ph type="body" idx="1"/>
          </p:nvPr>
        </p:nvSpPr>
        <p:spPr>
          <a:xfrm>
            <a:off x="400050" y="1106424"/>
            <a:ext cx="8343900" cy="3712464"/>
          </a:xfrm>
          <a:prstGeom prst="rect">
            <a:avLst/>
          </a:prstGeom>
          <a:noFill/>
          <a:ln>
            <a:noFill/>
          </a:ln>
        </p:spPr>
        <p:txBody>
          <a:bodyPr spcFirstLastPara="1" wrap="square" lIns="68575" tIns="34275" rIns="68575" bIns="34275" anchor="t" anchorCtr="0">
            <a:noAutofit/>
          </a:bodyPr>
          <a:lstStyle/>
          <a:p>
            <a:pPr marL="285750" indent="-285750" algn="just">
              <a:lnSpc>
                <a:spcPct val="150000"/>
              </a:lnSpc>
              <a:spcBef>
                <a:spcPts val="0"/>
              </a:spcBef>
              <a:buSzPts val="2600"/>
              <a:buFont typeface="Arial" panose="020B0604020202020204" pitchFamily="34" charset="0"/>
              <a:buChar char="•"/>
            </a:pPr>
            <a:r>
              <a:rPr lang="en-US" sz="1700" b="1" i="0" u="none" strike="noStrike" cap="none" dirty="0">
                <a:solidFill>
                  <a:srgbClr val="0000FF"/>
                </a:solidFill>
                <a:latin typeface="Libre Baskerville"/>
                <a:ea typeface="Libre Baskerville"/>
                <a:cs typeface="Libre Baskerville"/>
                <a:sym typeface="Libre Baskerville"/>
              </a:rPr>
              <a:t>Explainability</a:t>
            </a:r>
            <a:r>
              <a:rPr lang="en-US" sz="1700" i="0" u="none" strike="noStrike" cap="none" dirty="0">
                <a:solidFill>
                  <a:schemeClr val="dk2"/>
                </a:solidFill>
                <a:latin typeface="Libre Baskerville"/>
                <a:ea typeface="Libre Baskerville"/>
                <a:cs typeface="Libre Baskerville"/>
                <a:sym typeface="Libre Baskerville"/>
              </a:rPr>
              <a:t>:</a:t>
            </a:r>
          </a:p>
          <a:p>
            <a:pPr marL="742950" lvl="1" indent="-285750" algn="just">
              <a:lnSpc>
                <a:spcPct val="150000"/>
              </a:lnSpc>
              <a:spcBef>
                <a:spcPts val="0"/>
              </a:spcBef>
              <a:buSzPts val="2600"/>
              <a:buFont typeface="Arial" panose="020B0604020202020204" pitchFamily="34" charset="0"/>
              <a:buChar char="•"/>
            </a:pPr>
            <a:r>
              <a:rPr lang="en-US" sz="1700" dirty="0">
                <a:solidFill>
                  <a:schemeClr val="dk2"/>
                </a:solidFill>
                <a:latin typeface="Libre Baskerville"/>
                <a:ea typeface="Libre Baskerville"/>
                <a:cs typeface="Libre Baskerville"/>
                <a:sym typeface="Libre Baskerville"/>
              </a:rPr>
              <a:t>D</a:t>
            </a:r>
            <a:r>
              <a:rPr lang="en-US" sz="1700" i="0" u="none" strike="noStrike" cap="none" dirty="0">
                <a:solidFill>
                  <a:schemeClr val="dk2"/>
                </a:solidFill>
                <a:latin typeface="Libre Baskerville"/>
                <a:ea typeface="Libre Baskerville"/>
                <a:cs typeface="Libre Baskerville"/>
                <a:sym typeface="Libre Baskerville"/>
              </a:rPr>
              <a:t>escribe a model's mechanism that led to a particular output.</a:t>
            </a:r>
          </a:p>
          <a:p>
            <a:pPr marL="742950" lvl="1" indent="-285750" algn="just">
              <a:lnSpc>
                <a:spcPct val="150000"/>
              </a:lnSpc>
              <a:spcBef>
                <a:spcPts val="0"/>
              </a:spcBef>
              <a:buSzPts val="2600"/>
              <a:buFont typeface="Arial" panose="020B0604020202020204" pitchFamily="34" charset="0"/>
              <a:buChar char="•"/>
            </a:pPr>
            <a:r>
              <a:rPr lang="en-US" sz="1700" b="1" dirty="0">
                <a:solidFill>
                  <a:srgbClr val="C00000"/>
                </a:solidFill>
                <a:latin typeface="Libre Baskerville"/>
                <a:sym typeface="Libre Baskerville"/>
              </a:rPr>
              <a:t>How</a:t>
            </a:r>
            <a:r>
              <a:rPr lang="en-US" sz="1700" i="0" u="none" strike="noStrike" cap="none" dirty="0">
                <a:solidFill>
                  <a:schemeClr val="dk2"/>
                </a:solidFill>
                <a:latin typeface="Libre Baskerville"/>
                <a:ea typeface="Libre Baskerville"/>
                <a:cs typeface="Libre Baskerville"/>
                <a:sym typeface="Libre Baskerville"/>
              </a:rPr>
              <a:t> did we reach a particular output?</a:t>
            </a:r>
          </a:p>
          <a:p>
            <a:pPr marL="0" marR="0" lvl="0" indent="0" algn="just" rtl="0">
              <a:lnSpc>
                <a:spcPct val="150000"/>
              </a:lnSpc>
              <a:spcBef>
                <a:spcPts val="0"/>
              </a:spcBef>
              <a:spcAft>
                <a:spcPts val="0"/>
              </a:spcAft>
              <a:buClr>
                <a:schemeClr val="accent1"/>
              </a:buClr>
              <a:buSzPts val="2600"/>
              <a:buFont typeface="Noto Sans Symbols"/>
              <a:buNone/>
            </a:pPr>
            <a:endParaRPr lang="en-US" sz="1700" dirty="0">
              <a:solidFill>
                <a:schemeClr val="dk2"/>
              </a:solidFill>
              <a:latin typeface="Libre Baskerville"/>
              <a:ea typeface="Libre Baskerville"/>
              <a:cs typeface="Libre Baskerville"/>
              <a:sym typeface="Libre Baskerville"/>
            </a:endParaRPr>
          </a:p>
          <a:p>
            <a:pPr marL="285750" indent="-285750" algn="just">
              <a:lnSpc>
                <a:spcPct val="150000"/>
              </a:lnSpc>
              <a:spcBef>
                <a:spcPts val="0"/>
              </a:spcBef>
              <a:buSzPts val="2600"/>
              <a:buFont typeface="Arial" panose="020B0604020202020204" pitchFamily="34" charset="0"/>
              <a:buChar char="•"/>
            </a:pPr>
            <a:r>
              <a:rPr lang="en-US" sz="1700" b="1" dirty="0">
                <a:solidFill>
                  <a:srgbClr val="0000FF"/>
                </a:solidFill>
                <a:latin typeface="Libre Baskerville"/>
                <a:sym typeface="Libre Baskerville"/>
              </a:rPr>
              <a:t>Interpretability</a:t>
            </a:r>
            <a:r>
              <a:rPr lang="en-US" sz="1700" i="0" u="none" strike="noStrike" cap="none" dirty="0">
                <a:solidFill>
                  <a:schemeClr val="dk2"/>
                </a:solidFill>
                <a:latin typeface="Libre Baskerville"/>
                <a:ea typeface="Libre Baskerville"/>
                <a:cs typeface="Libre Baskerville"/>
                <a:sym typeface="Libre Baskerville"/>
              </a:rPr>
              <a:t>: </a:t>
            </a:r>
          </a:p>
          <a:p>
            <a:pPr marL="742950" lvl="1" indent="-285750" algn="just">
              <a:lnSpc>
                <a:spcPct val="150000"/>
              </a:lnSpc>
              <a:spcBef>
                <a:spcPts val="0"/>
              </a:spcBef>
              <a:buSzPts val="2600"/>
              <a:buFont typeface="Arial" panose="020B0604020202020204" pitchFamily="34" charset="0"/>
              <a:buChar char="•"/>
            </a:pPr>
            <a:r>
              <a:rPr lang="en-US" sz="1700" dirty="0">
                <a:solidFill>
                  <a:schemeClr val="dk2"/>
                </a:solidFill>
                <a:latin typeface="Libre Baskerville"/>
                <a:ea typeface="Libre Baskerville"/>
                <a:cs typeface="Libre Baskerville"/>
                <a:sym typeface="Libre Baskerville"/>
              </a:rPr>
              <a:t>U</a:t>
            </a:r>
            <a:r>
              <a:rPr lang="en-US" sz="1700" i="0" u="none" strike="noStrike" cap="none" dirty="0">
                <a:solidFill>
                  <a:schemeClr val="dk2"/>
                </a:solidFill>
                <a:latin typeface="Libre Baskerville"/>
                <a:ea typeface="Libre Baskerville"/>
                <a:cs typeface="Libre Baskerville"/>
                <a:sym typeface="Libre Baskerville"/>
              </a:rPr>
              <a:t>nderstand the context of a model's output, analyzes its functional design, and relate the design to the output.</a:t>
            </a:r>
          </a:p>
          <a:p>
            <a:pPr marL="742950" lvl="1" indent="-285750" algn="just">
              <a:lnSpc>
                <a:spcPct val="150000"/>
              </a:lnSpc>
              <a:spcBef>
                <a:spcPts val="0"/>
              </a:spcBef>
              <a:buSzPts val="2600"/>
              <a:buFont typeface="Arial" panose="020B0604020202020204" pitchFamily="34" charset="0"/>
              <a:buChar char="•"/>
            </a:pPr>
            <a:r>
              <a:rPr lang="en-US" sz="1700" b="1" dirty="0">
                <a:solidFill>
                  <a:srgbClr val="C00000"/>
                </a:solidFill>
                <a:latin typeface="Libre Baskerville"/>
                <a:sym typeface="Libre Baskerville"/>
              </a:rPr>
              <a:t>What</a:t>
            </a:r>
            <a:r>
              <a:rPr lang="en-US" sz="1700" i="0" u="none" strike="noStrike" cap="none" dirty="0">
                <a:solidFill>
                  <a:schemeClr val="dk2"/>
                </a:solidFill>
                <a:latin typeface="Libre Baskerville"/>
                <a:ea typeface="Libre Baskerville"/>
                <a:cs typeface="Libre Baskerville"/>
                <a:sym typeface="Libre Baskerville"/>
              </a:rPr>
              <a:t> made us reach a particular output?</a:t>
            </a:r>
          </a:p>
          <a:p>
            <a:pPr marL="742950" lvl="1" indent="-285750" algn="just">
              <a:lnSpc>
                <a:spcPct val="150000"/>
              </a:lnSpc>
              <a:spcBef>
                <a:spcPts val="0"/>
              </a:spcBef>
              <a:buSzPts val="2600"/>
              <a:buFont typeface="Arial" panose="020B0604020202020204" pitchFamily="34" charset="0"/>
              <a:buChar char="•"/>
            </a:pPr>
            <a:r>
              <a:rPr lang="en-US" sz="1700" dirty="0">
                <a:solidFill>
                  <a:schemeClr val="dk2"/>
                </a:solidFill>
                <a:latin typeface="Libre Baskerville"/>
                <a:ea typeface="Libre Baskerville"/>
                <a:cs typeface="Libre Baskerville"/>
                <a:sym typeface="Libre Baskerville"/>
              </a:rPr>
              <a:t>Cause-effect relationship. ‘</a:t>
            </a:r>
            <a:r>
              <a:rPr lang="en-US" sz="1700" b="1" dirty="0">
                <a:solidFill>
                  <a:srgbClr val="C00000"/>
                </a:solidFill>
                <a:latin typeface="Libre Baskerville"/>
                <a:sym typeface="Libre Baskerville"/>
              </a:rPr>
              <a:t>What</a:t>
            </a:r>
            <a:r>
              <a:rPr lang="en-US" sz="1700" dirty="0">
                <a:solidFill>
                  <a:schemeClr val="dk2"/>
                </a:solidFill>
                <a:latin typeface="Libre Baskerville"/>
                <a:ea typeface="Libre Baskerville"/>
                <a:cs typeface="Libre Baskerville"/>
                <a:sym typeface="Libre Baskerville"/>
              </a:rPr>
              <a:t>’ was the cause of the output effect?</a:t>
            </a:r>
            <a:endParaRPr lang="en-US" sz="1700" i="0" u="none" strike="noStrike" cap="none" dirty="0">
              <a:solidFill>
                <a:schemeClr val="dk2"/>
              </a:solidFill>
              <a:latin typeface="Libre Baskerville"/>
              <a:ea typeface="Libre Baskerville"/>
              <a:cs typeface="Libre Baskerville"/>
              <a:sym typeface="Libre Baskerville"/>
            </a:endParaRPr>
          </a:p>
          <a:p>
            <a:pPr marL="0" marR="0" lvl="0" indent="0" algn="just" rtl="0">
              <a:lnSpc>
                <a:spcPct val="150000"/>
              </a:lnSpc>
              <a:spcBef>
                <a:spcPts val="0"/>
              </a:spcBef>
              <a:spcAft>
                <a:spcPts val="0"/>
              </a:spcAft>
              <a:buClr>
                <a:schemeClr val="accent1"/>
              </a:buClr>
              <a:buSzPts val="2600"/>
              <a:buFont typeface="Noto Sans Symbols"/>
              <a:buNone/>
            </a:pPr>
            <a:endParaRPr sz="1700" i="0" u="none" dirty="0">
              <a:solidFill>
                <a:schemeClr val="dk2"/>
              </a:solidFill>
              <a:latin typeface="Libre Baskerville"/>
              <a:ea typeface="Libre Baskerville"/>
              <a:cs typeface="Libre Baskerville"/>
              <a:sym typeface="Libre Baskerville"/>
            </a:endParaRPr>
          </a:p>
        </p:txBody>
      </p:sp>
      <p:sp>
        <p:nvSpPr>
          <p:cNvPr id="191" name="Google Shape;191;p23"/>
          <p:cNvSpPr txBox="1"/>
          <p:nvPr/>
        </p:nvSpPr>
        <p:spPr>
          <a:xfrm>
            <a:off x="285750" y="123825"/>
            <a:ext cx="7715250" cy="619125"/>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192" name="Google Shape;192;p23"/>
          <p:cNvSpPr txBox="1"/>
          <p:nvPr/>
        </p:nvSpPr>
        <p:spPr>
          <a:xfrm>
            <a:off x="400050" y="123825"/>
            <a:ext cx="8343900" cy="619125"/>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93" name="Google Shape;193;p23"/>
          <p:cNvSpPr txBox="1"/>
          <p:nvPr/>
        </p:nvSpPr>
        <p:spPr>
          <a:xfrm>
            <a:off x="1314450" y="196453"/>
            <a:ext cx="6572250" cy="51435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algn="ctr"/>
            <a:r>
              <a:rPr lang="en" sz="2730" b="1" dirty="0">
                <a:solidFill>
                  <a:srgbClr val="C00000"/>
                </a:solidFill>
                <a:latin typeface="Libre Baskerville"/>
                <a:ea typeface="Libre Baskerville"/>
                <a:cs typeface="Libre Baskerville"/>
                <a:sym typeface="Libre Baskerville"/>
              </a:rPr>
              <a:t>Explainability &amp; Interpretability </a:t>
            </a:r>
            <a:r>
              <a:rPr lang="en-US" sz="2400" i="0" u="none" strike="noStrike" cap="none" dirty="0">
                <a:solidFill>
                  <a:schemeClr val="dk2"/>
                </a:solidFill>
                <a:latin typeface="Libre Baskerville"/>
                <a:ea typeface="Libre Baskerville"/>
                <a:cs typeface="Libre Baskerville"/>
                <a:sym typeface="Libre Baskerville"/>
              </a:rPr>
              <a:t>[1]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9">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9">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89">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3"/>
          <p:cNvSpPr txBox="1">
            <a:spLocks noGrp="1"/>
          </p:cNvSpPr>
          <p:nvPr>
            <p:ph type="body" idx="1"/>
          </p:nvPr>
        </p:nvSpPr>
        <p:spPr>
          <a:xfrm>
            <a:off x="400050" y="857250"/>
            <a:ext cx="8343900" cy="3943350"/>
          </a:xfrm>
          <a:prstGeom prst="rect">
            <a:avLst/>
          </a:prstGeom>
          <a:noFill/>
          <a:ln>
            <a:noFill/>
          </a:ln>
        </p:spPr>
        <p:txBody>
          <a:bodyPr spcFirstLastPara="1" wrap="square" lIns="68575" tIns="34275" rIns="68575" bIns="34275" anchor="t" anchorCtr="0">
            <a:noAutofit/>
          </a:bodyPr>
          <a:lstStyle/>
          <a:p>
            <a:pPr marL="203200" marR="0" lvl="0" indent="-101600" algn="l" rtl="0">
              <a:spcBef>
                <a:spcPts val="400"/>
              </a:spcBef>
              <a:spcAft>
                <a:spcPts val="0"/>
              </a:spcAft>
              <a:buClr>
                <a:schemeClr val="accent1"/>
              </a:buClr>
              <a:buSzPts val="1500"/>
              <a:buFont typeface="Noto Sans Symbols"/>
              <a:buNone/>
            </a:pPr>
            <a:r>
              <a:rPr lang="en-IN" sz="1600" i="0" u="none" dirty="0">
                <a:solidFill>
                  <a:schemeClr val="dk2"/>
                </a:solidFill>
                <a:latin typeface="Libre Baskerville"/>
                <a:ea typeface="Libre Baskerville"/>
                <a:cs typeface="Libre Baskerville"/>
                <a:sym typeface="Libre Baskerville"/>
              </a:rPr>
              <a:t> </a:t>
            </a:r>
            <a:endParaRPr sz="1600" i="0" u="none" dirty="0">
              <a:solidFill>
                <a:schemeClr val="dk2"/>
              </a:solidFill>
              <a:latin typeface="Libre Baskerville"/>
              <a:ea typeface="Libre Baskerville"/>
              <a:cs typeface="Libre Baskerville"/>
              <a:sym typeface="Libre Baskerville"/>
            </a:endParaRPr>
          </a:p>
        </p:txBody>
      </p:sp>
      <p:sp>
        <p:nvSpPr>
          <p:cNvPr id="190" name="Google Shape;190;p23"/>
          <p:cNvSpPr txBox="1">
            <a:spLocks noGrp="1"/>
          </p:cNvSpPr>
          <p:nvPr>
            <p:ph type="title"/>
          </p:nvPr>
        </p:nvSpPr>
        <p:spPr>
          <a:xfrm>
            <a:off x="914400" y="205978"/>
            <a:ext cx="7772400" cy="85725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191" name="Google Shape;191;p23"/>
          <p:cNvSpPr txBox="1"/>
          <p:nvPr/>
        </p:nvSpPr>
        <p:spPr>
          <a:xfrm>
            <a:off x="285750" y="123825"/>
            <a:ext cx="7715250" cy="619125"/>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192" name="Google Shape;192;p23"/>
          <p:cNvSpPr txBox="1"/>
          <p:nvPr/>
        </p:nvSpPr>
        <p:spPr>
          <a:xfrm>
            <a:off x="400050" y="123825"/>
            <a:ext cx="8343900" cy="619125"/>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193" name="Google Shape;193;p23"/>
          <p:cNvSpPr txBox="1"/>
          <p:nvPr/>
        </p:nvSpPr>
        <p:spPr>
          <a:xfrm>
            <a:off x="1314450" y="196453"/>
            <a:ext cx="6572250" cy="51435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lvl="0" indent="0" algn="ctr" rtl="0">
              <a:spcBef>
                <a:spcPts val="0"/>
              </a:spcBef>
              <a:spcAft>
                <a:spcPts val="0"/>
              </a:spcAft>
              <a:buNone/>
            </a:pPr>
            <a:r>
              <a:rPr lang="en" sz="2800" b="1" dirty="0">
                <a:solidFill>
                  <a:srgbClr val="C00000"/>
                </a:solidFill>
                <a:latin typeface="Libre Baskerville"/>
                <a:ea typeface="Libre Baskerville"/>
                <a:cs typeface="Libre Baskerville"/>
                <a:sym typeface="Libre Baskerville"/>
              </a:rPr>
              <a:t>Local &amp; Global Explainability</a:t>
            </a:r>
            <a:endParaRPr sz="3000" b="1" dirty="0">
              <a:solidFill>
                <a:srgbClr val="C00000"/>
              </a:solidFill>
              <a:latin typeface="Libre Baskerville"/>
              <a:ea typeface="Libre Baskerville"/>
              <a:cs typeface="Libre Baskerville"/>
              <a:sym typeface="Libre Baskerville"/>
            </a:endParaRPr>
          </a:p>
        </p:txBody>
      </p:sp>
      <p:pic>
        <p:nvPicPr>
          <p:cNvPr id="7" name="Google Shape;212;p25">
            <a:extLst>
              <a:ext uri="{FF2B5EF4-FFF2-40B4-BE49-F238E27FC236}">
                <a16:creationId xmlns:a16="http://schemas.microsoft.com/office/drawing/2014/main" id="{D74F019C-B269-DF4B-2429-8180AC02532F}"/>
              </a:ext>
            </a:extLst>
          </p:cNvPr>
          <p:cNvPicPr preferRelativeResize="0"/>
          <p:nvPr/>
        </p:nvPicPr>
        <p:blipFill rotWithShape="1">
          <a:blip r:embed="rId3">
            <a:alphaModFix/>
          </a:blip>
          <a:srcRect/>
          <a:stretch/>
        </p:blipFill>
        <p:spPr>
          <a:xfrm>
            <a:off x="571500" y="1313378"/>
            <a:ext cx="8001000" cy="3259931"/>
          </a:xfrm>
          <a:prstGeom prst="rect">
            <a:avLst/>
          </a:prstGeom>
          <a:noFill/>
          <a:ln>
            <a:noFill/>
          </a:ln>
        </p:spPr>
      </p:pic>
      <p:sp>
        <p:nvSpPr>
          <p:cNvPr id="8" name="Google Shape;406;p45">
            <a:extLst>
              <a:ext uri="{FF2B5EF4-FFF2-40B4-BE49-F238E27FC236}">
                <a16:creationId xmlns:a16="http://schemas.microsoft.com/office/drawing/2014/main" id="{CE17F1EC-F090-8620-BECB-0DF0D5053C6E}"/>
              </a:ext>
            </a:extLst>
          </p:cNvPr>
          <p:cNvSpPr txBox="1"/>
          <p:nvPr/>
        </p:nvSpPr>
        <p:spPr>
          <a:xfrm>
            <a:off x="1645920" y="4585325"/>
            <a:ext cx="5715000" cy="300052"/>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en" sz="1500" dirty="0">
                <a:solidFill>
                  <a:srgbClr val="000099"/>
                </a:solidFill>
                <a:latin typeface="Libre Baskerville" panose="02000000000000000000" pitchFamily="2" charset="0"/>
                <a:sym typeface="Arial"/>
              </a:rPr>
              <a:t>Figure 1</a:t>
            </a:r>
            <a:r>
              <a:rPr lang="en" sz="1500" dirty="0">
                <a:solidFill>
                  <a:schemeClr val="dk1"/>
                </a:solidFill>
                <a:latin typeface="Libre Baskerville" panose="02000000000000000000" pitchFamily="2" charset="0"/>
                <a:sym typeface="Arial"/>
              </a:rPr>
              <a:t>: Local &amp; Global Explainability</a:t>
            </a:r>
            <a:endParaRPr sz="1100" dirty="0">
              <a:latin typeface="Libre Baskerville" panose="02000000000000000000" pitchFamily="2" charset="0"/>
            </a:endParaRPr>
          </a:p>
        </p:txBody>
      </p:sp>
    </p:spTree>
    <p:extLst>
      <p:ext uri="{BB962C8B-B14F-4D97-AF65-F5344CB8AC3E}">
        <p14:creationId xmlns:p14="http://schemas.microsoft.com/office/powerpoint/2010/main" val="1007441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3"/>
          <p:cNvSpPr txBox="1">
            <a:spLocks noGrp="1"/>
          </p:cNvSpPr>
          <p:nvPr>
            <p:ph type="body" idx="1"/>
          </p:nvPr>
        </p:nvSpPr>
        <p:spPr>
          <a:xfrm>
            <a:off x="400050" y="857250"/>
            <a:ext cx="8343900" cy="3943350"/>
          </a:xfrm>
          <a:prstGeom prst="rect">
            <a:avLst/>
          </a:prstGeom>
          <a:noFill/>
          <a:ln>
            <a:noFill/>
          </a:ln>
        </p:spPr>
        <p:txBody>
          <a:bodyPr spcFirstLastPara="1" wrap="square" lIns="68575" tIns="34275" rIns="68575" bIns="34275" anchor="t" anchorCtr="0">
            <a:noAutofit/>
          </a:bodyPr>
          <a:lstStyle/>
          <a:p>
            <a:pPr algn="just"/>
            <a:r>
              <a:rPr lang="en-IN" sz="1800" dirty="0">
                <a:latin typeface="Libre Baskerville" panose="02000000000000000000" pitchFamily="2" charset="0"/>
              </a:rPr>
              <a:t>Explainable AI approaches:</a:t>
            </a:r>
          </a:p>
          <a:p>
            <a:pPr lvl="1" algn="just">
              <a:spcBef>
                <a:spcPts val="600"/>
              </a:spcBef>
              <a:spcAft>
                <a:spcPts val="800"/>
              </a:spcAft>
            </a:pPr>
            <a:r>
              <a:rPr lang="en-IN" sz="1800" b="1" dirty="0">
                <a:latin typeface="Libre Baskerville" panose="02000000000000000000" pitchFamily="2" charset="0"/>
              </a:rPr>
              <a:t>Attribution-based approaches, </a:t>
            </a:r>
            <a:r>
              <a:rPr lang="en-IN" sz="1800" dirty="0">
                <a:latin typeface="Libre Baskerville" panose="02000000000000000000" pitchFamily="2" charset="0"/>
              </a:rPr>
              <a:t>such as </a:t>
            </a:r>
            <a:r>
              <a:rPr lang="en-IN" sz="1800" b="1" dirty="0">
                <a:solidFill>
                  <a:srgbClr val="C00000"/>
                </a:solidFill>
                <a:latin typeface="Libre Baskerville"/>
              </a:rPr>
              <a:t>SHAP</a:t>
            </a:r>
            <a:r>
              <a:rPr lang="en-IN" sz="1800" dirty="0">
                <a:latin typeface="Libre Baskerville" panose="02000000000000000000" pitchFamily="2" charset="0"/>
              </a:rPr>
              <a:t> [2] assign a relevance or importance score to each input feature based on Shapely values [3].</a:t>
            </a:r>
          </a:p>
          <a:p>
            <a:pPr lvl="1" algn="just">
              <a:spcAft>
                <a:spcPts val="800"/>
              </a:spcAft>
            </a:pPr>
            <a:r>
              <a:rPr lang="en-IN" sz="1800" b="1" dirty="0">
                <a:latin typeface="Libre Baskerville" panose="02000000000000000000" pitchFamily="2" charset="0"/>
              </a:rPr>
              <a:t>Perturbation-based approaches</a:t>
            </a:r>
            <a:r>
              <a:rPr lang="en-IN" sz="1800" dirty="0">
                <a:latin typeface="Libre Baskerville" panose="02000000000000000000" pitchFamily="2" charset="0"/>
              </a:rPr>
              <a:t>, such as </a:t>
            </a:r>
            <a:r>
              <a:rPr lang="en-IN" sz="1800" b="1" dirty="0">
                <a:solidFill>
                  <a:srgbClr val="C00000"/>
                </a:solidFill>
                <a:latin typeface="Libre Baskerville"/>
              </a:rPr>
              <a:t>LIME</a:t>
            </a:r>
            <a:r>
              <a:rPr lang="en-IN" sz="1800" dirty="0">
                <a:latin typeface="Libre Baskerville" panose="02000000000000000000" pitchFamily="2" charset="0"/>
              </a:rPr>
              <a:t> [4] compute the importance score by slightly changing the input. </a:t>
            </a:r>
          </a:p>
          <a:p>
            <a:pPr lvl="1" algn="just"/>
            <a:r>
              <a:rPr lang="en-IN" sz="1800" b="1" dirty="0">
                <a:latin typeface="Libre Baskerville" panose="02000000000000000000" pitchFamily="2" charset="0"/>
              </a:rPr>
              <a:t>Backpropagation-based approaches</a:t>
            </a:r>
            <a:r>
              <a:rPr lang="en-IN" sz="1800" dirty="0">
                <a:latin typeface="Libre Baskerville" panose="02000000000000000000" pitchFamily="2" charset="0"/>
              </a:rPr>
              <a:t>, such as</a:t>
            </a:r>
            <a:r>
              <a:rPr lang="en-IN" sz="1800" b="1" dirty="0">
                <a:latin typeface="Libre Baskerville" panose="02000000000000000000" pitchFamily="2" charset="0"/>
              </a:rPr>
              <a:t> </a:t>
            </a:r>
            <a:r>
              <a:rPr lang="en-IN" sz="1800" dirty="0">
                <a:latin typeface="Libre Baskerville" panose="02000000000000000000" pitchFamily="2" charset="0"/>
              </a:rPr>
              <a:t>‘Saliency Map’ [6] and </a:t>
            </a:r>
            <a:r>
              <a:rPr lang="en-IN" sz="1800" dirty="0">
                <a:solidFill>
                  <a:srgbClr val="C00000"/>
                </a:solidFill>
                <a:latin typeface="Libre Baskerville"/>
              </a:rPr>
              <a:t>Grad-CAM</a:t>
            </a:r>
            <a:r>
              <a:rPr lang="en-IN" sz="1800" dirty="0">
                <a:latin typeface="Libre Baskerville" panose="02000000000000000000" pitchFamily="2" charset="0"/>
              </a:rPr>
              <a:t> [5] calculate the attributions by back-propagating through the network.</a:t>
            </a:r>
          </a:p>
        </p:txBody>
      </p:sp>
      <p:sp>
        <p:nvSpPr>
          <p:cNvPr id="191" name="Google Shape;191;p23"/>
          <p:cNvSpPr txBox="1"/>
          <p:nvPr/>
        </p:nvSpPr>
        <p:spPr>
          <a:xfrm>
            <a:off x="285750" y="123825"/>
            <a:ext cx="7715250" cy="619125"/>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192" name="Google Shape;192;p23"/>
          <p:cNvSpPr txBox="1"/>
          <p:nvPr/>
        </p:nvSpPr>
        <p:spPr>
          <a:xfrm>
            <a:off x="400050" y="123825"/>
            <a:ext cx="8343900" cy="619125"/>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r>
              <a:rPr lang="en-IN" sz="1400" b="0" i="0" u="none" dirty="0">
                <a:solidFill>
                  <a:schemeClr val="dk1"/>
                </a:solidFill>
                <a:latin typeface="Arial"/>
                <a:ea typeface="Arial"/>
                <a:cs typeface="Arial"/>
                <a:sym typeface="Arial"/>
              </a:rPr>
              <a:t> </a:t>
            </a:r>
            <a:endParaRPr sz="1400" b="0" i="0" u="none" dirty="0">
              <a:solidFill>
                <a:schemeClr val="dk1"/>
              </a:solidFill>
              <a:latin typeface="Arial"/>
              <a:ea typeface="Arial"/>
              <a:cs typeface="Arial"/>
              <a:sym typeface="Arial"/>
            </a:endParaRPr>
          </a:p>
        </p:txBody>
      </p:sp>
      <p:sp>
        <p:nvSpPr>
          <p:cNvPr id="193" name="Google Shape;193;p23"/>
          <p:cNvSpPr txBox="1"/>
          <p:nvPr/>
        </p:nvSpPr>
        <p:spPr>
          <a:xfrm>
            <a:off x="1314450" y="196453"/>
            <a:ext cx="6572250" cy="51435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lvl="0" indent="0" algn="ctr" rtl="0">
              <a:spcBef>
                <a:spcPts val="0"/>
              </a:spcBef>
              <a:spcAft>
                <a:spcPts val="0"/>
              </a:spcAft>
              <a:buNone/>
            </a:pPr>
            <a:r>
              <a:rPr lang="en" sz="2800" b="1" dirty="0">
                <a:solidFill>
                  <a:srgbClr val="C00000"/>
                </a:solidFill>
                <a:latin typeface="Libre Baskerville"/>
                <a:ea typeface="Libre Baskerville"/>
                <a:cs typeface="Libre Baskerville"/>
                <a:sym typeface="Libre Baskerville"/>
              </a:rPr>
              <a:t>Explainable AI Approaches</a:t>
            </a:r>
            <a:endParaRPr sz="3000" b="1" dirty="0">
              <a:solidFill>
                <a:srgbClr val="C00000"/>
              </a:solidFill>
              <a:latin typeface="Libre Baskerville"/>
              <a:ea typeface="Libre Baskerville"/>
              <a:cs typeface="Libre Baskerville"/>
              <a:sym typeface="Libre Baskerville"/>
            </a:endParaRPr>
          </a:p>
        </p:txBody>
      </p:sp>
      <p:pic>
        <p:nvPicPr>
          <p:cNvPr id="12" name="Picture 11">
            <a:extLst>
              <a:ext uri="{FF2B5EF4-FFF2-40B4-BE49-F238E27FC236}">
                <a16:creationId xmlns:a16="http://schemas.microsoft.com/office/drawing/2014/main" id="{095582C1-B3A0-A2C1-8A00-3A4840E35466}"/>
              </a:ext>
            </a:extLst>
          </p:cNvPr>
          <p:cNvPicPr>
            <a:picLocks noChangeAspect="1"/>
          </p:cNvPicPr>
          <p:nvPr/>
        </p:nvPicPr>
        <p:blipFill>
          <a:blip r:embed="rId3"/>
          <a:srcRect/>
          <a:stretch/>
        </p:blipFill>
        <p:spPr>
          <a:xfrm>
            <a:off x="38608" y="736733"/>
            <a:ext cx="9066783" cy="4085225"/>
          </a:xfrm>
          <a:prstGeom prst="rect">
            <a:avLst/>
          </a:prstGeom>
        </p:spPr>
      </p:pic>
      <p:pic>
        <p:nvPicPr>
          <p:cNvPr id="14" name="Picture 13">
            <a:extLst>
              <a:ext uri="{FF2B5EF4-FFF2-40B4-BE49-F238E27FC236}">
                <a16:creationId xmlns:a16="http://schemas.microsoft.com/office/drawing/2014/main" id="{FC0BEF23-A6A6-40CF-2AEC-C6B832028602}"/>
              </a:ext>
            </a:extLst>
          </p:cNvPr>
          <p:cNvPicPr>
            <a:picLocks noChangeAspect="1"/>
          </p:cNvPicPr>
          <p:nvPr/>
        </p:nvPicPr>
        <p:blipFill>
          <a:blip r:embed="rId4"/>
          <a:srcRect/>
          <a:stretch/>
        </p:blipFill>
        <p:spPr>
          <a:xfrm>
            <a:off x="400050" y="2612658"/>
            <a:ext cx="5217507" cy="2520827"/>
          </a:xfrm>
          <a:prstGeom prst="rect">
            <a:avLst/>
          </a:prstGeom>
        </p:spPr>
      </p:pic>
      <p:pic>
        <p:nvPicPr>
          <p:cNvPr id="15" name="Picture 14">
            <a:extLst>
              <a:ext uri="{FF2B5EF4-FFF2-40B4-BE49-F238E27FC236}">
                <a16:creationId xmlns:a16="http://schemas.microsoft.com/office/drawing/2014/main" id="{B50A0A30-693C-7F60-5B6A-28770DFCAF88}"/>
              </a:ext>
            </a:extLst>
          </p:cNvPr>
          <p:cNvPicPr>
            <a:picLocks noChangeAspect="1"/>
          </p:cNvPicPr>
          <p:nvPr/>
        </p:nvPicPr>
        <p:blipFill>
          <a:blip r:embed="rId5"/>
          <a:srcRect/>
          <a:stretch/>
        </p:blipFill>
        <p:spPr>
          <a:xfrm>
            <a:off x="3867912" y="2573698"/>
            <a:ext cx="4876038" cy="2569280"/>
          </a:xfrm>
          <a:prstGeom prst="rect">
            <a:avLst/>
          </a:prstGeom>
        </p:spPr>
      </p:pic>
      <p:sp>
        <p:nvSpPr>
          <p:cNvPr id="16" name="Google Shape;189;p23">
            <a:extLst>
              <a:ext uri="{FF2B5EF4-FFF2-40B4-BE49-F238E27FC236}">
                <a16:creationId xmlns:a16="http://schemas.microsoft.com/office/drawing/2014/main" id="{66CA6743-38EB-F251-FCB2-83FF934C88DB}"/>
              </a:ext>
            </a:extLst>
          </p:cNvPr>
          <p:cNvSpPr txBox="1">
            <a:spLocks/>
          </p:cNvSpPr>
          <p:nvPr/>
        </p:nvSpPr>
        <p:spPr>
          <a:xfrm>
            <a:off x="400051" y="867928"/>
            <a:ext cx="8343900" cy="4265557"/>
          </a:xfrm>
          <a:prstGeom prst="rect">
            <a:avLst/>
          </a:prstGeom>
          <a:solidFill>
            <a:schemeClr val="lt1"/>
          </a:solid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298450" algn="l" rtl="0">
              <a:lnSpc>
                <a:spcPct val="115000"/>
              </a:lnSpc>
              <a:spcBef>
                <a:spcPts val="400"/>
              </a:spcBef>
              <a:spcAft>
                <a:spcPts val="0"/>
              </a:spcAft>
              <a:buClr>
                <a:schemeClr val="accent1"/>
              </a:buClr>
              <a:buSzPts val="11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3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5pPr>
            <a:lvl6pPr marL="2743200" marR="0" lvl="5" indent="-317500" algn="l" rtl="0">
              <a:lnSpc>
                <a:spcPct val="115000"/>
              </a:lnSpc>
              <a:spcBef>
                <a:spcPts val="3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6pPr>
            <a:lvl7pPr marL="3200400" marR="0" lvl="6"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7pPr>
            <a:lvl8pPr marL="3657600" marR="0" lvl="7" indent="-317500" algn="l" rtl="0">
              <a:lnSpc>
                <a:spcPct val="115000"/>
              </a:lnSpc>
              <a:spcBef>
                <a:spcPts val="1200"/>
              </a:spcBef>
              <a:spcAft>
                <a:spcPts val="0"/>
              </a:spcAft>
              <a:buClr>
                <a:schemeClr val="accent1"/>
              </a:buClr>
              <a:buSzPts val="1400"/>
              <a:buFont typeface="Lato"/>
              <a:buChar char="○"/>
              <a:defRPr sz="1100" b="0" i="0" u="none" strike="noStrike" cap="none">
                <a:solidFill>
                  <a:schemeClr val="accent1"/>
                </a:solidFill>
                <a:latin typeface="Lato"/>
                <a:ea typeface="Lato"/>
                <a:cs typeface="Lato"/>
                <a:sym typeface="Lato"/>
              </a:defRPr>
            </a:lvl8pPr>
            <a:lvl9pPr marL="4114800" marR="0" lvl="8" indent="-317500" algn="l" rtl="0">
              <a:lnSpc>
                <a:spcPct val="115000"/>
              </a:lnSpc>
              <a:spcBef>
                <a:spcPts val="1200"/>
              </a:spcBef>
              <a:spcAft>
                <a:spcPts val="1200"/>
              </a:spcAft>
              <a:buClr>
                <a:schemeClr val="accent1"/>
              </a:buClr>
              <a:buSzPts val="1400"/>
              <a:buFont typeface="Lato"/>
              <a:buChar char="■"/>
              <a:defRPr sz="1100" b="0" i="0" u="none" strike="noStrike" cap="none">
                <a:solidFill>
                  <a:schemeClr val="accent1"/>
                </a:solidFill>
                <a:latin typeface="Lato"/>
                <a:ea typeface="Lato"/>
                <a:cs typeface="Lato"/>
                <a:sym typeface="Lato"/>
              </a:defRPr>
            </a:lvl9pPr>
          </a:lstStyle>
          <a:p>
            <a:pPr algn="just"/>
            <a:r>
              <a:rPr lang="en-IN" sz="1800" dirty="0">
                <a:latin typeface="Libre Baskerville" panose="02000000000000000000" pitchFamily="2" charset="0"/>
              </a:rPr>
              <a:t>Explainable AI approaches:</a:t>
            </a:r>
          </a:p>
          <a:p>
            <a:pPr lvl="1" algn="just">
              <a:spcBef>
                <a:spcPts val="600"/>
              </a:spcBef>
              <a:spcAft>
                <a:spcPts val="800"/>
              </a:spcAft>
            </a:pPr>
            <a:r>
              <a:rPr lang="en-IN" sz="1800" b="1" dirty="0">
                <a:latin typeface="Libre Baskerville" panose="02000000000000000000" pitchFamily="2" charset="0"/>
              </a:rPr>
              <a:t>Attribution-based approaches, </a:t>
            </a:r>
            <a:r>
              <a:rPr lang="en-IN" sz="1800" dirty="0">
                <a:latin typeface="Libre Baskerville" panose="02000000000000000000" pitchFamily="2" charset="0"/>
              </a:rPr>
              <a:t>such as </a:t>
            </a:r>
            <a:r>
              <a:rPr lang="en-IN" sz="1800" b="1" dirty="0">
                <a:solidFill>
                  <a:srgbClr val="C00000"/>
                </a:solidFill>
                <a:latin typeface="Libre Baskerville"/>
              </a:rPr>
              <a:t>SHAP</a:t>
            </a:r>
            <a:r>
              <a:rPr lang="en-IN" sz="1800" dirty="0">
                <a:latin typeface="Libre Baskerville" panose="02000000000000000000" pitchFamily="2" charset="0"/>
              </a:rPr>
              <a:t> [2] assign a relevance or importance score to each input feature based on Shapely values [3].</a:t>
            </a:r>
          </a:p>
          <a:p>
            <a:pPr lvl="1" algn="just">
              <a:spcAft>
                <a:spcPts val="800"/>
              </a:spcAft>
            </a:pPr>
            <a:r>
              <a:rPr lang="en-IN" sz="1800" b="1" dirty="0">
                <a:latin typeface="Libre Baskerville" panose="02000000000000000000" pitchFamily="2" charset="0"/>
              </a:rPr>
              <a:t>Perturbation-based approaches</a:t>
            </a:r>
            <a:r>
              <a:rPr lang="en-IN" sz="1800" dirty="0">
                <a:latin typeface="Libre Baskerville" panose="02000000000000000000" pitchFamily="2" charset="0"/>
              </a:rPr>
              <a:t>, such as </a:t>
            </a:r>
            <a:r>
              <a:rPr lang="en-IN" sz="1800" b="1" dirty="0">
                <a:solidFill>
                  <a:srgbClr val="C00000"/>
                </a:solidFill>
                <a:latin typeface="Libre Baskerville"/>
              </a:rPr>
              <a:t>LIME</a:t>
            </a:r>
            <a:r>
              <a:rPr lang="en-IN" sz="1800" dirty="0">
                <a:latin typeface="Libre Baskerville" panose="02000000000000000000" pitchFamily="2" charset="0"/>
              </a:rPr>
              <a:t> [4] compute the importance score by slightly changing the input. </a:t>
            </a:r>
          </a:p>
          <a:p>
            <a:pPr lvl="1" algn="just"/>
            <a:r>
              <a:rPr lang="en-IN" sz="1800" b="1" dirty="0">
                <a:latin typeface="Libre Baskerville" panose="02000000000000000000" pitchFamily="2" charset="0"/>
              </a:rPr>
              <a:t>Backpropagation-based approaches</a:t>
            </a:r>
            <a:r>
              <a:rPr lang="en-IN" sz="1800" dirty="0">
                <a:latin typeface="Libre Baskerville" panose="02000000000000000000" pitchFamily="2" charset="0"/>
              </a:rPr>
              <a:t>, such as</a:t>
            </a:r>
            <a:r>
              <a:rPr lang="en-IN" sz="1800" b="1" dirty="0">
                <a:latin typeface="Libre Baskerville" panose="02000000000000000000" pitchFamily="2" charset="0"/>
              </a:rPr>
              <a:t> </a:t>
            </a:r>
            <a:r>
              <a:rPr lang="en-IN" sz="1800" dirty="0">
                <a:latin typeface="Libre Baskerville" panose="02000000000000000000" pitchFamily="2" charset="0"/>
              </a:rPr>
              <a:t>‘Saliency Map’ [6] and </a:t>
            </a:r>
            <a:r>
              <a:rPr lang="en-IN" sz="1800" dirty="0">
                <a:solidFill>
                  <a:srgbClr val="C00000"/>
                </a:solidFill>
                <a:latin typeface="Libre Baskerville"/>
              </a:rPr>
              <a:t>Grad-CAM</a:t>
            </a:r>
            <a:r>
              <a:rPr lang="en-IN" sz="1800" dirty="0">
                <a:latin typeface="Libre Baskerville" panose="02000000000000000000" pitchFamily="2" charset="0"/>
              </a:rPr>
              <a:t> [5] calculate the attributions by back-propagating through the network.</a:t>
            </a:r>
          </a:p>
        </p:txBody>
      </p:sp>
    </p:spTree>
    <p:extLst>
      <p:ext uri="{BB962C8B-B14F-4D97-AF65-F5344CB8AC3E}">
        <p14:creationId xmlns:p14="http://schemas.microsoft.com/office/powerpoint/2010/main" val="1892423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4"/>
          <p:cNvSpPr txBox="1">
            <a:spLocks noGrp="1"/>
          </p:cNvSpPr>
          <p:nvPr>
            <p:ph type="ctrTitle" idx="4294967295"/>
          </p:nvPr>
        </p:nvSpPr>
        <p:spPr>
          <a:xfrm>
            <a:off x="729450" y="1322450"/>
            <a:ext cx="7688100" cy="1664700"/>
          </a:xfrm>
          <a:prstGeom prst="rect">
            <a:avLst/>
          </a:prstGeom>
          <a:noFill/>
          <a:ln>
            <a:noFill/>
          </a:ln>
        </p:spPr>
        <p:txBody>
          <a:bodyPr spcFirstLastPara="1" wrap="square" lIns="68575" tIns="34275" rIns="68575" bIns="68575" anchor="ctr" anchorCtr="0">
            <a:noAutofit/>
          </a:bodyPr>
          <a:lstStyle/>
          <a:p>
            <a:pPr marL="0" lvl="0" indent="0" algn="ctr" rtl="0">
              <a:lnSpc>
                <a:spcPct val="100000"/>
              </a:lnSpc>
              <a:spcBef>
                <a:spcPts val="0"/>
              </a:spcBef>
              <a:spcAft>
                <a:spcPts val="0"/>
              </a:spcAft>
              <a:buClr>
                <a:srgbClr val="FFFFFF"/>
              </a:buClr>
              <a:buSzPts val="3000"/>
              <a:buFont typeface="Libre Franklin"/>
              <a:buNone/>
            </a:pPr>
            <a:r>
              <a:rPr lang="en" sz="3000" b="0" i="0" u="none">
                <a:solidFill>
                  <a:srgbClr val="FFFFFF"/>
                </a:solidFill>
                <a:latin typeface="Libre Franklin"/>
                <a:ea typeface="Libre Franklin"/>
                <a:cs typeface="Libre Franklin"/>
                <a:sym typeface="Libre Franklin"/>
              </a:rPr>
              <a:t> </a:t>
            </a:r>
            <a:endParaRPr/>
          </a:p>
        </p:txBody>
      </p:sp>
      <p:sp>
        <p:nvSpPr>
          <p:cNvPr id="200" name="Google Shape;200;p24"/>
          <p:cNvSpPr txBox="1">
            <a:spLocks noGrp="1"/>
          </p:cNvSpPr>
          <p:nvPr>
            <p:ph type="subTitle" idx="4294967295"/>
          </p:nvPr>
        </p:nvSpPr>
        <p:spPr>
          <a:xfrm>
            <a:off x="729627" y="3172900"/>
            <a:ext cx="7688100" cy="541200"/>
          </a:xfrm>
          <a:prstGeom prst="rect">
            <a:avLst/>
          </a:prstGeom>
          <a:noFill/>
          <a:ln>
            <a:noFill/>
          </a:ln>
        </p:spPr>
        <p:txBody>
          <a:bodyPr spcFirstLastPara="1" wrap="square" lIns="68575" tIns="34275" rIns="68575" bIns="34275" anchor="t" anchorCtr="0">
            <a:noAutofit/>
          </a:bodyPr>
          <a:lstStyle/>
          <a:p>
            <a:pPr marL="0" lvl="0" indent="0" algn="ctr" rtl="0">
              <a:lnSpc>
                <a:spcPct val="100000"/>
              </a:lnSpc>
              <a:spcBef>
                <a:spcPts val="0"/>
              </a:spcBef>
              <a:spcAft>
                <a:spcPts val="0"/>
              </a:spcAft>
              <a:buSzPts val="1700"/>
              <a:buNone/>
            </a:pPr>
            <a:r>
              <a:rPr lang="en" sz="2000" b="0" i="0" u="none" dirty="0">
                <a:solidFill>
                  <a:schemeClr val="dk2"/>
                </a:solidFill>
                <a:latin typeface="Libre Baskerville"/>
                <a:ea typeface="Libre Baskerville"/>
                <a:cs typeface="Libre Baskerville"/>
                <a:sym typeface="Libre Baskerville"/>
              </a:rPr>
              <a:t> </a:t>
            </a:r>
            <a:endParaRPr dirty="0"/>
          </a:p>
        </p:txBody>
      </p:sp>
      <p:sp>
        <p:nvSpPr>
          <p:cNvPr id="201" name="Google Shape;201;p24"/>
          <p:cNvSpPr txBox="1"/>
          <p:nvPr/>
        </p:nvSpPr>
        <p:spPr>
          <a:xfrm>
            <a:off x="1746646" y="2588419"/>
            <a:ext cx="5772150" cy="391715"/>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2100"/>
              <a:buFont typeface="Quattrocento Sans"/>
              <a:buNone/>
            </a:pPr>
            <a:r>
              <a:rPr lang="en" sz="2100" b="1" i="0" u="none">
                <a:solidFill>
                  <a:schemeClr val="dk1"/>
                </a:solidFill>
                <a:latin typeface="Quattrocento Sans"/>
                <a:ea typeface="Quattrocento Sans"/>
                <a:cs typeface="Quattrocento Sans"/>
                <a:sym typeface="Quattrocento Sans"/>
              </a:rPr>
              <a:t> </a:t>
            </a:r>
            <a:endParaRPr sz="1100"/>
          </a:p>
        </p:txBody>
      </p:sp>
      <p:sp>
        <p:nvSpPr>
          <p:cNvPr id="202" name="Google Shape;202;p24"/>
          <p:cNvSpPr txBox="1"/>
          <p:nvPr/>
        </p:nvSpPr>
        <p:spPr>
          <a:xfrm>
            <a:off x="1600200" y="4514850"/>
            <a:ext cx="1485900" cy="300038"/>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203" name="Google Shape;203;p24"/>
          <p:cNvSpPr txBox="1"/>
          <p:nvPr/>
        </p:nvSpPr>
        <p:spPr>
          <a:xfrm>
            <a:off x="3889772" y="4510088"/>
            <a:ext cx="1485900" cy="300038"/>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chemeClr val="dk1"/>
              </a:buClr>
              <a:buSzPts val="1500"/>
              <a:buFont typeface="Quattrocento Sans"/>
              <a:buNone/>
            </a:pPr>
            <a:r>
              <a:rPr lang="en" sz="1500" b="1" i="0" u="none">
                <a:solidFill>
                  <a:schemeClr val="dk1"/>
                </a:solidFill>
                <a:latin typeface="Quattrocento Sans"/>
                <a:ea typeface="Quattrocento Sans"/>
                <a:cs typeface="Quattrocento Sans"/>
                <a:sym typeface="Quattrocento Sans"/>
              </a:rPr>
              <a:t> </a:t>
            </a:r>
            <a:endParaRPr sz="1100"/>
          </a:p>
        </p:txBody>
      </p:sp>
      <p:sp>
        <p:nvSpPr>
          <p:cNvPr id="204" name="Google Shape;204;p24"/>
          <p:cNvSpPr txBox="1"/>
          <p:nvPr/>
        </p:nvSpPr>
        <p:spPr>
          <a:xfrm>
            <a:off x="1411700" y="1490995"/>
            <a:ext cx="6314700" cy="553968"/>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IN" sz="2400" b="1" dirty="0">
                <a:solidFill>
                  <a:srgbClr val="C00000"/>
                </a:solidFill>
                <a:latin typeface="Libre Baskerville"/>
                <a:ea typeface="Libre Baskerville"/>
                <a:cs typeface="Libre Baskerville"/>
                <a:sym typeface="Libre Baskerville"/>
              </a:rPr>
              <a:t>Popular</a:t>
            </a:r>
            <a:r>
              <a:rPr lang="en" sz="2400" b="1" dirty="0">
                <a:solidFill>
                  <a:srgbClr val="C00000"/>
                </a:solidFill>
                <a:latin typeface="Libre Baskerville"/>
                <a:ea typeface="Libre Baskerville"/>
                <a:cs typeface="Libre Baskerville"/>
                <a:sym typeface="Libre Baskerville"/>
              </a:rPr>
              <a:t> Explainability Models</a:t>
            </a:r>
            <a:endParaRPr sz="1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4"/>
          <p:cNvSpPr txBox="1">
            <a:spLocks noGrp="1"/>
          </p:cNvSpPr>
          <p:nvPr>
            <p:ph type="body" idx="1"/>
          </p:nvPr>
        </p:nvSpPr>
        <p:spPr>
          <a:xfrm>
            <a:off x="400050" y="959500"/>
            <a:ext cx="8343900" cy="3840900"/>
          </a:xfrm>
          <a:prstGeom prst="rect">
            <a:avLst/>
          </a:prstGeom>
          <a:noFill/>
          <a:ln>
            <a:noFill/>
          </a:ln>
        </p:spPr>
        <p:txBody>
          <a:bodyPr spcFirstLastPara="1" wrap="square" lIns="68575" tIns="34275" rIns="68575" bIns="34275" anchor="t" anchorCtr="0">
            <a:noAutofit/>
          </a:bodyPr>
          <a:lstStyle/>
          <a:p>
            <a:pPr marL="457200" marR="0" lvl="0" indent="-330200" algn="just" rtl="0">
              <a:lnSpc>
                <a:spcPct val="100000"/>
              </a:lnSpc>
              <a:spcBef>
                <a:spcPts val="1000"/>
              </a:spcBef>
              <a:spcAft>
                <a:spcPts val="0"/>
              </a:spcAft>
              <a:buSzPts val="1600"/>
              <a:buChar char="●"/>
            </a:pPr>
            <a:r>
              <a:rPr lang="en-IN" sz="1700" dirty="0">
                <a:solidFill>
                  <a:schemeClr val="accent6">
                    <a:lumMod val="10000"/>
                  </a:schemeClr>
                </a:solidFill>
                <a:latin typeface="Libre Baskerville"/>
                <a:ea typeface="Libre Baskerville"/>
                <a:cs typeface="Libre Baskerville"/>
                <a:sym typeface="Libre Baskerville"/>
              </a:rPr>
              <a:t>Popular Explainability models</a:t>
            </a:r>
          </a:p>
          <a:p>
            <a:pPr lvl="1" indent="-330200" algn="just">
              <a:lnSpc>
                <a:spcPct val="100000"/>
              </a:lnSpc>
              <a:spcBef>
                <a:spcPts val="1000"/>
              </a:spcBef>
              <a:buSzPts val="1600"/>
              <a:buFont typeface="Courier New" panose="02070309020205020404" pitchFamily="49" charset="0"/>
              <a:buChar char="o"/>
            </a:pPr>
            <a:r>
              <a:rPr lang="en-IN" sz="1650" b="1" dirty="0">
                <a:solidFill>
                  <a:srgbClr val="C00000"/>
                </a:solidFill>
                <a:latin typeface="Libre Baskerville" panose="02000000000000000000" pitchFamily="2" charset="0"/>
                <a:sym typeface="Libre Baskerville"/>
              </a:rPr>
              <a:t>SHAP</a:t>
            </a:r>
            <a:r>
              <a:rPr lang="en-IN" sz="1650" dirty="0">
                <a:latin typeface="Libre Baskerville" panose="02000000000000000000" pitchFamily="2" charset="0"/>
                <a:sym typeface="Libre Baskerville"/>
              </a:rPr>
              <a:t>: </a:t>
            </a:r>
            <a:r>
              <a:rPr lang="en-IN" sz="1650" dirty="0">
                <a:solidFill>
                  <a:schemeClr val="accent6">
                    <a:lumMod val="10000"/>
                  </a:schemeClr>
                </a:solidFill>
                <a:latin typeface="Libre Baskerville"/>
                <a:ea typeface="Libre Baskerville"/>
                <a:cs typeface="Libre Baskerville"/>
                <a:sym typeface="Libre Baskerville"/>
              </a:rPr>
              <a:t>Attribution based.</a:t>
            </a:r>
          </a:p>
          <a:p>
            <a:pPr lvl="1" indent="-330200" algn="just">
              <a:lnSpc>
                <a:spcPct val="100000"/>
              </a:lnSpc>
              <a:spcBef>
                <a:spcPts val="1000"/>
              </a:spcBef>
              <a:buSzPts val="1600"/>
              <a:buFont typeface="Courier New" panose="02070309020205020404" pitchFamily="49" charset="0"/>
              <a:buChar char="o"/>
            </a:pPr>
            <a:r>
              <a:rPr lang="en-IN" sz="1650" b="1" dirty="0">
                <a:solidFill>
                  <a:srgbClr val="C00000"/>
                </a:solidFill>
                <a:latin typeface="Libre Baskerville"/>
                <a:ea typeface="Libre Baskerville"/>
                <a:cs typeface="Libre Baskerville"/>
                <a:sym typeface="Libre Baskerville"/>
              </a:rPr>
              <a:t>LIME</a:t>
            </a:r>
            <a:r>
              <a:rPr lang="en-IN" sz="1650" dirty="0">
                <a:solidFill>
                  <a:schemeClr val="accent6">
                    <a:lumMod val="10000"/>
                  </a:schemeClr>
                </a:solidFill>
                <a:latin typeface="Libre Baskerville"/>
                <a:ea typeface="Libre Baskerville"/>
                <a:cs typeface="Libre Baskerville"/>
                <a:sym typeface="Libre Baskerville"/>
              </a:rPr>
              <a:t>: Perturbation based.</a:t>
            </a:r>
          </a:p>
          <a:p>
            <a:pPr lvl="1" indent="-330200" algn="just">
              <a:lnSpc>
                <a:spcPct val="100000"/>
              </a:lnSpc>
              <a:spcBef>
                <a:spcPts val="1000"/>
              </a:spcBef>
              <a:buSzPts val="1600"/>
              <a:buFont typeface="Courier New" panose="02070309020205020404" pitchFamily="49" charset="0"/>
              <a:buChar char="o"/>
            </a:pPr>
            <a:r>
              <a:rPr lang="en-IN" sz="1650" dirty="0">
                <a:solidFill>
                  <a:srgbClr val="C00000"/>
                </a:solidFill>
                <a:latin typeface="Libre Baskerville"/>
                <a:ea typeface="Libre Baskerville"/>
                <a:cs typeface="Libre Baskerville"/>
                <a:sym typeface="Libre Baskerville"/>
              </a:rPr>
              <a:t>Grad-CAM</a:t>
            </a:r>
            <a:r>
              <a:rPr lang="en-IN" sz="1650" dirty="0">
                <a:solidFill>
                  <a:schemeClr val="accent6">
                    <a:lumMod val="10000"/>
                  </a:schemeClr>
                </a:solidFill>
                <a:latin typeface="Libre Baskerville"/>
                <a:ea typeface="Libre Baskerville"/>
                <a:cs typeface="Libre Baskerville"/>
                <a:sym typeface="Libre Baskerville"/>
              </a:rPr>
              <a:t>: Back-propagation based. [</a:t>
            </a:r>
            <a:r>
              <a:rPr lang="en-IN" sz="1650" dirty="0">
                <a:solidFill>
                  <a:schemeClr val="accent4">
                    <a:lumMod val="25000"/>
                  </a:schemeClr>
                </a:solidFill>
                <a:latin typeface="Libre Baskerville"/>
                <a:ea typeface="Libre Baskerville"/>
                <a:cs typeface="Libre Baskerville"/>
                <a:sym typeface="Libre Baskerville"/>
              </a:rPr>
              <a:t>self-study</a:t>
            </a:r>
            <a:r>
              <a:rPr lang="en-IN" sz="1650" dirty="0">
                <a:solidFill>
                  <a:schemeClr val="accent6">
                    <a:lumMod val="10000"/>
                  </a:schemeClr>
                </a:solidFill>
                <a:latin typeface="Libre Baskerville"/>
                <a:ea typeface="Libre Baskerville"/>
                <a:cs typeface="Libre Baskerville"/>
                <a:sym typeface="Libre Baskerville"/>
              </a:rPr>
              <a:t>]</a:t>
            </a:r>
          </a:p>
          <a:p>
            <a:pPr marL="584200" lvl="1" indent="0" algn="just">
              <a:lnSpc>
                <a:spcPct val="100000"/>
              </a:lnSpc>
              <a:spcBef>
                <a:spcPts val="0"/>
              </a:spcBef>
              <a:buSzPts val="1600"/>
              <a:buNone/>
            </a:pPr>
            <a:endParaRPr lang="en-IN" sz="1700" dirty="0">
              <a:solidFill>
                <a:schemeClr val="accent6">
                  <a:lumMod val="10000"/>
                </a:schemeClr>
              </a:solidFill>
              <a:latin typeface="Libre Baskerville"/>
              <a:ea typeface="Libre Baskerville"/>
              <a:cs typeface="Libre Baskerville"/>
              <a:sym typeface="Libre Baskerville"/>
            </a:endParaRPr>
          </a:p>
          <a:p>
            <a:pPr indent="-330200" algn="just">
              <a:lnSpc>
                <a:spcPct val="100000"/>
              </a:lnSpc>
              <a:spcBef>
                <a:spcPts val="800"/>
              </a:spcBef>
              <a:buSzPts val="1600"/>
            </a:pPr>
            <a:r>
              <a:rPr lang="en-US" sz="1700" dirty="0">
                <a:latin typeface="Libre Baskerville" panose="02000000000000000000" pitchFamily="2" charset="0"/>
              </a:rPr>
              <a:t>These are </a:t>
            </a:r>
            <a:r>
              <a:rPr lang="en-US" sz="1700" b="1" dirty="0">
                <a:solidFill>
                  <a:srgbClr val="0000FF"/>
                </a:solidFill>
                <a:latin typeface="Libre Baskerville" panose="02000000000000000000" pitchFamily="2" charset="0"/>
              </a:rPr>
              <a:t>Surrogate Models</a:t>
            </a:r>
            <a:r>
              <a:rPr lang="en-US" sz="1700" dirty="0">
                <a:latin typeface="Libre Baskerville" panose="02000000000000000000" pitchFamily="2" charset="0"/>
              </a:rPr>
              <a:t>. </a:t>
            </a:r>
          </a:p>
          <a:p>
            <a:pPr lvl="1" indent="-330200" algn="just">
              <a:lnSpc>
                <a:spcPct val="100000"/>
              </a:lnSpc>
              <a:spcBef>
                <a:spcPts val="800"/>
              </a:spcBef>
              <a:buSzPts val="1600"/>
            </a:pPr>
            <a:r>
              <a:rPr lang="en-US" sz="1650" dirty="0">
                <a:latin typeface="Libre Baskerville" panose="02000000000000000000" pitchFamily="2" charset="0"/>
              </a:rPr>
              <a:t>They still use the black-box machine learning models. </a:t>
            </a:r>
          </a:p>
          <a:p>
            <a:pPr lvl="1" indent="-330200" algn="just">
              <a:lnSpc>
                <a:spcPct val="100000"/>
              </a:lnSpc>
              <a:spcBef>
                <a:spcPts val="800"/>
              </a:spcBef>
              <a:buSzPts val="1600"/>
            </a:pPr>
            <a:r>
              <a:rPr lang="en-US" sz="1650" dirty="0">
                <a:latin typeface="Libre Baskerville" panose="02000000000000000000" pitchFamily="2" charset="0"/>
              </a:rPr>
              <a:t>They tweak the input slightly and test the changes in prediction. </a:t>
            </a:r>
          </a:p>
          <a:p>
            <a:pPr lvl="1" indent="-330200" algn="just">
              <a:lnSpc>
                <a:spcPct val="100000"/>
              </a:lnSpc>
              <a:spcBef>
                <a:spcPts val="800"/>
              </a:spcBef>
              <a:buSzPts val="1600"/>
            </a:pPr>
            <a:r>
              <a:rPr lang="en-US" sz="1650" dirty="0">
                <a:latin typeface="Libre Baskerville" panose="02000000000000000000" pitchFamily="2" charset="0"/>
              </a:rPr>
              <a:t>This tweak has to be small so that it is still close to the original data.</a:t>
            </a:r>
            <a:endParaRPr sz="1650" dirty="0">
              <a:solidFill>
                <a:schemeClr val="accent6">
                  <a:lumMod val="10000"/>
                </a:schemeClr>
              </a:solidFill>
              <a:latin typeface="Libre Baskerville"/>
              <a:ea typeface="Libre Baskerville"/>
              <a:cs typeface="Libre Baskerville"/>
              <a:sym typeface="Libre Baskerville"/>
            </a:endParaRPr>
          </a:p>
        </p:txBody>
      </p:sp>
      <p:sp>
        <p:nvSpPr>
          <p:cNvPr id="282" name="Google Shape;282;p34"/>
          <p:cNvSpPr txBox="1">
            <a:spLocks noGrp="1"/>
          </p:cNvSpPr>
          <p:nvPr>
            <p:ph type="title"/>
          </p:nvPr>
        </p:nvSpPr>
        <p:spPr>
          <a:xfrm>
            <a:off x="914400" y="205976"/>
            <a:ext cx="7772400" cy="438900"/>
          </a:xfrm>
          <a:prstGeom prst="rect">
            <a:avLst/>
          </a:prstGeom>
          <a:noFill/>
          <a:ln>
            <a:noFill/>
          </a:ln>
        </p:spPr>
        <p:txBody>
          <a:bodyPr spcFirstLastPara="1" wrap="square" lIns="68575" tIns="34275" rIns="68575" bIns="68575" anchor="b" anchorCtr="0">
            <a:noAutofit/>
          </a:bodyPr>
          <a:lstStyle/>
          <a:p>
            <a:pPr marL="0" lvl="0" indent="0" algn="l" rtl="0">
              <a:lnSpc>
                <a:spcPct val="100000"/>
              </a:lnSpc>
              <a:spcBef>
                <a:spcPts val="0"/>
              </a:spcBef>
              <a:spcAft>
                <a:spcPts val="0"/>
              </a:spcAft>
              <a:buClr>
                <a:schemeClr val="dk2"/>
              </a:buClr>
              <a:buSzPts val="3000"/>
              <a:buFont typeface="Libre Franklin"/>
              <a:buNone/>
            </a:pPr>
            <a:r>
              <a:rPr lang="en" sz="3000" b="0" i="0" u="none">
                <a:solidFill>
                  <a:schemeClr val="dk2"/>
                </a:solidFill>
                <a:latin typeface="Libre Franklin"/>
                <a:ea typeface="Libre Franklin"/>
                <a:cs typeface="Libre Franklin"/>
                <a:sym typeface="Libre Franklin"/>
              </a:rPr>
              <a:t> </a:t>
            </a:r>
            <a:endParaRPr/>
          </a:p>
        </p:txBody>
      </p:sp>
      <p:sp>
        <p:nvSpPr>
          <p:cNvPr id="283" name="Google Shape;283;p34"/>
          <p:cNvSpPr txBox="1"/>
          <p:nvPr/>
        </p:nvSpPr>
        <p:spPr>
          <a:xfrm>
            <a:off x="285750" y="123825"/>
            <a:ext cx="7715100" cy="619200"/>
          </a:xfrm>
          <a:prstGeom prst="rect">
            <a:avLst/>
          </a:prstGeom>
          <a:noFill/>
          <a:ln>
            <a:noFill/>
          </a:ln>
        </p:spPr>
        <p:txBody>
          <a:bodyPr spcFirstLastPara="1" wrap="square" lIns="68575" tIns="34275" rIns="68575" bIns="68575" anchor="b" anchorCtr="0">
            <a:noAutofit/>
          </a:bodyPr>
          <a:lstStyle/>
          <a:p>
            <a:pPr marL="0" marR="0" lvl="0" indent="0" algn="ctr" rtl="0">
              <a:lnSpc>
                <a:spcPct val="100000"/>
              </a:lnSpc>
              <a:spcBef>
                <a:spcPts val="0"/>
              </a:spcBef>
              <a:spcAft>
                <a:spcPts val="0"/>
              </a:spcAft>
              <a:buClr>
                <a:schemeClr val="lt1"/>
              </a:buClr>
              <a:buSzPts val="3000"/>
              <a:buFont typeface="Libre Franklin"/>
              <a:buNone/>
            </a:pPr>
            <a:r>
              <a:rPr lang="en" sz="3000" b="1" i="0" u="none">
                <a:solidFill>
                  <a:schemeClr val="lt1"/>
                </a:solidFill>
                <a:latin typeface="Libre Franklin"/>
                <a:ea typeface="Libre Franklin"/>
                <a:cs typeface="Libre Franklin"/>
                <a:sym typeface="Libre Franklin"/>
              </a:rPr>
              <a:t> </a:t>
            </a:r>
            <a:endParaRPr sz="1100"/>
          </a:p>
        </p:txBody>
      </p:sp>
      <p:sp>
        <p:nvSpPr>
          <p:cNvPr id="284" name="Google Shape;284;p34"/>
          <p:cNvSpPr txBox="1"/>
          <p:nvPr/>
        </p:nvSpPr>
        <p:spPr>
          <a:xfrm>
            <a:off x="400050" y="123825"/>
            <a:ext cx="8343900" cy="619200"/>
          </a:xfrm>
          <a:prstGeom prst="rect">
            <a:avLst/>
          </a:prstGeom>
          <a:solidFill>
            <a:schemeClr val="accen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Arial"/>
              <a:ea typeface="Arial"/>
              <a:cs typeface="Arial"/>
              <a:sym typeface="Arial"/>
            </a:endParaRPr>
          </a:p>
        </p:txBody>
      </p:sp>
      <p:sp>
        <p:nvSpPr>
          <p:cNvPr id="285" name="Google Shape;285;p34"/>
          <p:cNvSpPr txBox="1"/>
          <p:nvPr/>
        </p:nvSpPr>
        <p:spPr>
          <a:xfrm>
            <a:off x="1314450" y="196453"/>
            <a:ext cx="6572400" cy="514500"/>
          </a:xfrm>
          <a:prstGeom prst="rect">
            <a:avLst/>
          </a:prstGeom>
          <a:solidFill>
            <a:schemeClr val="lt1"/>
          </a:solidFill>
          <a:ln w="12700" cap="flat" cmpd="sng">
            <a:solidFill>
              <a:srgbClr val="9B320E"/>
            </a:solidFill>
            <a:prstDash val="solid"/>
            <a:miter lim="800000"/>
            <a:headEnd type="none" w="sm" len="sm"/>
            <a:tailEnd type="none" w="sm" len="sm"/>
          </a:ln>
        </p:spPr>
        <p:txBody>
          <a:bodyPr spcFirstLastPara="1" wrap="square" lIns="68575" tIns="34275" rIns="68575" bIns="34275" anchor="ctr" anchorCtr="0">
            <a:noAutofit/>
          </a:bodyPr>
          <a:lstStyle/>
          <a:p>
            <a:pPr lvl="0" algn="ctr"/>
            <a:r>
              <a:rPr lang="en-IN" sz="2900" b="1" dirty="0">
                <a:solidFill>
                  <a:srgbClr val="C00000"/>
                </a:solidFill>
                <a:latin typeface="Libre Baskerville"/>
                <a:ea typeface="Libre Baskerville"/>
                <a:cs typeface="Libre Baskerville"/>
                <a:sym typeface="Libre Baskerville"/>
              </a:rPr>
              <a:t>Popular Explainability Models</a:t>
            </a:r>
            <a:endParaRPr lang="en-IN" sz="2900" dirty="0"/>
          </a:p>
        </p:txBody>
      </p:sp>
    </p:spTree>
    <p:extLst>
      <p:ext uri="{BB962C8B-B14F-4D97-AF65-F5344CB8AC3E}">
        <p14:creationId xmlns:p14="http://schemas.microsoft.com/office/powerpoint/2010/main" val="2671773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1">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81">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81">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8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1977</TotalTime>
  <Words>3467</Words>
  <Application>Microsoft Office PowerPoint</Application>
  <PresentationFormat>On-screen Show (16:9)</PresentationFormat>
  <Paragraphs>429</Paragraphs>
  <Slides>40</Slides>
  <Notes>40</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40</vt:i4>
      </vt:variant>
    </vt:vector>
  </HeadingPairs>
  <TitlesOfParts>
    <vt:vector size="52" baseType="lpstr">
      <vt:lpstr>Raleway</vt:lpstr>
      <vt:lpstr>Libre Baskerville</vt:lpstr>
      <vt:lpstr>Calibri</vt:lpstr>
      <vt:lpstr>Noto Sans Symbols</vt:lpstr>
      <vt:lpstr>Quattrocento Sans</vt:lpstr>
      <vt:lpstr>Lato</vt:lpstr>
      <vt:lpstr>Arial</vt:lpstr>
      <vt:lpstr>Wingdings</vt:lpstr>
      <vt:lpstr>Libre Franklin</vt:lpstr>
      <vt:lpstr>Courier New</vt:lpstr>
      <vt:lpstr>Streamline</vt:lpstr>
      <vt:lpstr>Bitmap Image</vt:lpstr>
      <vt:lpstr> </vt:lpstr>
      <vt:lpstr> </vt:lpstr>
      <vt:lpstr>PowerPoint Presentation</vt:lpstr>
      <vt:lpstr> </vt:lpstr>
      <vt:lpstr>PowerPoint Presentation</vt:lpstr>
      <vt:lpstr> </vt:lpstr>
      <vt:lpstr>PowerPoint Presentation</vt:lpstr>
      <vt:lpstr> </vt:lpstr>
      <vt:lpstr> </vt:lpstr>
      <vt:lpstr> </vt:lpstr>
      <vt:lpstr> </vt:lpstr>
      <vt:lpstr> </vt:lpstr>
      <vt:lpstr> </vt:lpstr>
      <vt:lpstr> </vt:lpstr>
      <vt:lpstr> </vt:lpstr>
      <vt:lpstr> </vt:lpstr>
      <vt:lpstr> </vt:lpstr>
      <vt:lpstr> </vt:lpstr>
      <vt:lpstr> </vt:lpstr>
      <vt:lpstr> </vt:lpstr>
      <vt:lpstr> </vt:lpstr>
      <vt:lpstr>PowerPoint Presentation</vt:lpstr>
      <vt:lpstr>PowerPoint Presentation</vt:lpstr>
      <vt:lpstr> </vt:lpstr>
      <vt:lpstr> </vt:lpstr>
      <vt:lpstr>PowerPoint Presentation</vt:lpstr>
      <vt:lpstr>PowerPoint Presentation</vt:lpstr>
      <vt:lpstr> </vt:lpstr>
      <vt:lpstr> </vt:lpstr>
      <vt:lpstr> </vt:lpstr>
      <vt:lpstr>PowerPoint Presentation</vt:lpstr>
      <vt:lpstr> </vt:lpstr>
      <vt:lpstr> </vt:lpstr>
      <vt:lpstr> </vt:lpstr>
      <vt:lpstr> </vt:lpstr>
      <vt:lpstr> </vt:lpstr>
      <vt:lpstr>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cp:lastModifiedBy>Puneet Kumar</cp:lastModifiedBy>
  <cp:revision>15</cp:revision>
  <dcterms:modified xsi:type="dcterms:W3CDTF">2022-07-19T02:36:19Z</dcterms:modified>
</cp:coreProperties>
</file>